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306" r:id="rId2"/>
    <p:sldId id="261" r:id="rId3"/>
    <p:sldId id="314" r:id="rId4"/>
    <p:sldId id="345" r:id="rId5"/>
    <p:sldId id="346" r:id="rId6"/>
    <p:sldId id="307" r:id="rId7"/>
    <p:sldId id="311" r:id="rId8"/>
    <p:sldId id="339" r:id="rId9"/>
    <p:sldId id="320" r:id="rId10"/>
    <p:sldId id="316" r:id="rId11"/>
    <p:sldId id="322" r:id="rId12"/>
    <p:sldId id="340" r:id="rId13"/>
    <p:sldId id="343" r:id="rId14"/>
    <p:sldId id="347" r:id="rId15"/>
    <p:sldId id="317" r:id="rId16"/>
    <p:sldId id="309" r:id="rId17"/>
    <p:sldId id="310" r:id="rId18"/>
    <p:sldId id="348" r:id="rId19"/>
    <p:sldId id="325" r:id="rId20"/>
    <p:sldId id="333" r:id="rId21"/>
    <p:sldId id="312" r:id="rId22"/>
    <p:sldId id="326" r:id="rId23"/>
    <p:sldId id="324" r:id="rId24"/>
    <p:sldId id="328" r:id="rId25"/>
    <p:sldId id="329" r:id="rId26"/>
    <p:sldId id="330" r:id="rId27"/>
    <p:sldId id="349" r:id="rId28"/>
    <p:sldId id="337" r:id="rId29"/>
    <p:sldId id="350" r:id="rId30"/>
    <p:sldId id="338" r:id="rId31"/>
    <p:sldId id="303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11FA0"/>
    <a:srgbClr val="0009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659" autoAdjust="0"/>
    <p:restoredTop sz="94660"/>
  </p:normalViewPr>
  <p:slideViewPr>
    <p:cSldViewPr snapToGrid="0">
      <p:cViewPr varScale="1">
        <p:scale>
          <a:sx n="57" d="100"/>
          <a:sy n="57" d="100"/>
        </p:scale>
        <p:origin x="72" y="2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E5639B-E43C-4035-9A02-B51ABA1DCACC}" type="datetimeFigureOut">
              <a:rPr lang="en-GB" smtClean="0"/>
              <a:t>28/11/2021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37B72B-7F9E-4D93-8510-E69DE0A139B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09680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6E501-62FC-4574-9B92-B8E39D69643C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29151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9B04EC-6491-4D2B-A57F-CE40218827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338B57B-4AE9-42E4-ADD5-71AEBC2764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1135F2-D2B4-4FDC-850C-A2178098B1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9380B-66EF-4CCA-A31E-C521301813CF}" type="datetimeFigureOut">
              <a:rPr lang="en-GB" smtClean="0"/>
              <a:t>28/11/2021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A34253-4705-47BA-B966-43D0ECADEC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A36474-7C05-46C0-A63D-D3FCB3159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C67A6-D684-4B25-927E-07A0E66B4F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11672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1AD87-7356-4CC6-AC02-573AF1B4F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5A192E-2824-47FA-804C-CF8D0D8A64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5F1526-4696-4A95-A7CE-207181A18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9380B-66EF-4CCA-A31E-C521301813CF}" type="datetimeFigureOut">
              <a:rPr lang="en-GB" smtClean="0"/>
              <a:t>28/11/2021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E889B0-9AEF-4B5C-9B6F-AC88770DF4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72E3B8-0D80-4CDA-9D74-3169D5BB58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C67A6-D684-4B25-927E-07A0E66B4F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17915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C6BAC55-44BB-492E-BDC0-B397583CF16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24DE5C3-F91A-4F16-BC04-8E16F3A42B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16FC9B-93AA-4704-A0F7-154C936DBF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9380B-66EF-4CCA-A31E-C521301813CF}" type="datetimeFigureOut">
              <a:rPr lang="en-GB" smtClean="0"/>
              <a:t>28/11/2021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FCBFB8-654E-41AF-8F92-9303FE4C4F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A48623-7B02-4387-8277-F94D7F9ADE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C67A6-D684-4B25-927E-07A0E66B4F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77440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6C3497-7A56-4375-9F09-88A8B94E4B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3D6C1B-7C24-4344-B5B4-DCD22441CD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3B6F56-2A32-4E26-AE88-EEBC38BD5D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9380B-66EF-4CCA-A31E-C521301813CF}" type="datetimeFigureOut">
              <a:rPr lang="en-GB" smtClean="0"/>
              <a:t>28/11/2021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84A4D5-B144-482B-929E-CC90D8273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9362CD-44BF-4B4F-84CB-E4F2377AE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C67A6-D684-4B25-927E-07A0E66B4F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45366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A46D8A-B8F1-4C17-82B3-34645EA7C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7B6D37-4392-47EA-914B-F8835E6956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814E26-9E02-4EE5-83F3-77BCFF56E7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9380B-66EF-4CCA-A31E-C521301813CF}" type="datetimeFigureOut">
              <a:rPr lang="en-GB" smtClean="0"/>
              <a:t>28/11/2021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3D620A-14EB-4613-AB05-3C523EC7AB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027611-117B-475B-9F9A-9FA9EBC295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C67A6-D684-4B25-927E-07A0E66B4F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6344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7BBA1-9C0A-4227-929F-C095374FC6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E25501-22EA-408E-91D8-9B589E0FED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B88DBC-21A0-4672-AD9A-E329821392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0FC0DD-3EDB-42A9-8C47-F362ED7AFE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9380B-66EF-4CCA-A31E-C521301813CF}" type="datetimeFigureOut">
              <a:rPr lang="en-GB" smtClean="0"/>
              <a:t>28/11/2021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50A517-C51E-4B59-8C4E-0AD1150462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DA32A1-D425-478B-AFEA-6881A7864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C67A6-D684-4B25-927E-07A0E66B4F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79383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5FC0E-404B-4FDE-A513-D325004AA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8934C2-54E6-41E3-9E38-7A90F6ED7E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0B31EF-CD92-4AD9-A0A0-08E306A089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AE0346E-2756-49FC-AEC4-23875779F58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23710FB-B35E-4FE7-85FD-87810793F2B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5573733-3219-4451-8F87-E8FBDDA92C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9380B-66EF-4CCA-A31E-C521301813CF}" type="datetimeFigureOut">
              <a:rPr lang="en-GB" smtClean="0"/>
              <a:t>28/11/2021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5D6873F-1726-4B93-83F7-6A9AC4AF7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A98564F-15AE-46D5-894A-4069A28FE9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C67A6-D684-4B25-927E-07A0E66B4F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90389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9520B5-ECEE-48B8-BC7B-1C741D9696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993CE9-54E4-4CE0-9D2F-0CBD6C877F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9380B-66EF-4CCA-A31E-C521301813CF}" type="datetimeFigureOut">
              <a:rPr lang="en-GB" smtClean="0"/>
              <a:t>28/11/2021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24AEC7-C7ED-4DB1-BB9F-39416F72CF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BDA27D-78DC-43AF-9904-D549A90763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C67A6-D684-4B25-927E-07A0E66B4F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58593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AC90D70-42A9-43B9-BC3B-560E0ED2CE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9380B-66EF-4CCA-A31E-C521301813CF}" type="datetimeFigureOut">
              <a:rPr lang="en-GB" smtClean="0"/>
              <a:t>28/11/2021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E6E1616-C0E9-4C0C-92B3-44EDD7163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7C1698-625A-4548-A3B4-B49AC74F0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C67A6-D684-4B25-927E-07A0E66B4F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73026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05749F-E18D-4A31-BEC6-B45B8D0AAF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EC13CF-C528-4DC6-AD2F-A5359C2CD0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4A9ED7-880D-4DF3-92CA-7619CF1255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BB4575-3A64-4EAB-B1B4-234ABD145E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9380B-66EF-4CCA-A31E-C521301813CF}" type="datetimeFigureOut">
              <a:rPr lang="en-GB" smtClean="0"/>
              <a:t>28/11/2021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14BC9E-0C34-4575-A257-E1BDBB45F0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E503B8-DD63-4E31-93A7-2933D04C3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C67A6-D684-4B25-927E-07A0E66B4F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8653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FBE6B-9865-4EE4-8CA1-CEEEFC65E5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5BC40B1-D684-4C1A-A1EE-21902E17FFD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F57733-FCCC-46C7-9F22-20C1041C43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8C7238-5FB2-4479-88D0-369A468F3F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9380B-66EF-4CCA-A31E-C521301813CF}" type="datetimeFigureOut">
              <a:rPr lang="en-GB" smtClean="0"/>
              <a:t>28/11/2021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814AD4-BC47-4264-95D8-764201FB2F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880BB6-02BC-474D-9641-FCCB7F2B2A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C67A6-D684-4B25-927E-07A0E66B4F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6878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5E2BFC6-E187-47F0-AA12-018103B367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9EE0-DD42-4AF6-A595-A31602A306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397305-721C-4C17-A6E3-64315CE1495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99380B-66EF-4CCA-A31E-C521301813CF}" type="datetimeFigureOut">
              <a:rPr lang="en-GB" smtClean="0"/>
              <a:t>28/11/2021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FD0E4F-A720-4D0E-80B5-B73600B304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64F38C-0845-49BF-A16F-3DF354C4BC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5C67A6-D684-4B25-927E-07A0E66B4F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81766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mailto:a.lipp18@imperial.ac.uk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iencedirect.com/science/article/pii/S0009254199000315#FIG5" TargetMode="External"/><Relationship Id="rId2" Type="http://schemas.openxmlformats.org/officeDocument/2006/relationships/hyperlink" Target="https://dashboard.waterdata.usgs.gov/app/nwd/?region=lower48&amp;aoi=default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pnas.org/content/115/46/11724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dashboard.waterdata.usgs.gov/app/nwd/?region=lower48&amp;aoi=default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body of water&#10;&#10;Description automatically generated">
            <a:extLst>
              <a:ext uri="{FF2B5EF4-FFF2-40B4-BE49-F238E27FC236}">
                <a16:creationId xmlns:a16="http://schemas.microsoft.com/office/drawing/2014/main" id="{B31551E2-096E-45B3-917C-E814A17CDAD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46" b="33633"/>
          <a:stretch/>
        </p:blipFill>
        <p:spPr>
          <a:xfrm>
            <a:off x="0" y="1644630"/>
            <a:ext cx="12204701" cy="480396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24BDD28-F7E1-4918-AD6D-8629D43FEABC}"/>
              </a:ext>
            </a:extLst>
          </p:cNvPr>
          <p:cNvSpPr/>
          <p:nvPr/>
        </p:nvSpPr>
        <p:spPr>
          <a:xfrm>
            <a:off x="-12701" y="1"/>
            <a:ext cx="12204701" cy="1277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F467B3-A57D-489C-9B53-F6531FC500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2701" y="367630"/>
            <a:ext cx="12019052" cy="1277000"/>
          </a:xfrm>
        </p:spPr>
        <p:txBody>
          <a:bodyPr>
            <a:noAutofit/>
          </a:bodyPr>
          <a:lstStyle/>
          <a:p>
            <a:pPr algn="l"/>
            <a:r>
              <a:rPr lang="en-GB" sz="4600" b="1" dirty="0">
                <a:latin typeface="Helvetica" panose="020B0604020202020204" pitchFamily="2" charset="0"/>
                <a:cs typeface="Helvetica" panose="020B0604020202020204" pitchFamily="34" charset="0"/>
              </a:rPr>
              <a:t>Rivers and Landscapes Pt2</a:t>
            </a:r>
            <a:br>
              <a:rPr lang="en-GB" sz="4600" b="1" dirty="0">
                <a:latin typeface="Helvetica" panose="020B0604020202020204" pitchFamily="2" charset="0"/>
                <a:cs typeface="Helvetica" panose="020B0604020202020204" pitchFamily="34" charset="0"/>
              </a:rPr>
            </a:br>
            <a:br>
              <a:rPr lang="en-GB" sz="2400" b="1" i="1" dirty="0">
                <a:latin typeface="Helvetica" panose="020B0604020202020204" pitchFamily="2" charset="0"/>
                <a:cs typeface="Helvetica" panose="020B0604020202020204" pitchFamily="34" charset="0"/>
              </a:rPr>
            </a:br>
            <a:r>
              <a:rPr lang="en-GB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Neue" pitchFamily="2" charset="0"/>
                <a:cs typeface="Helvetica" panose="020B0604020202020204" pitchFamily="34" charset="0"/>
              </a:rPr>
              <a:t>Alex Lipp</a:t>
            </a:r>
            <a:endParaRPr lang="en-GB" sz="4600" i="1" dirty="0">
              <a:solidFill>
                <a:schemeClr val="tx1">
                  <a:lumMod val="85000"/>
                  <a:lumOff val="15000"/>
                </a:schemeClr>
              </a:solidFill>
              <a:latin typeface="HelveticaNeue" pitchFamily="2" charset="0"/>
              <a:cs typeface="Helvetica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1BB1C43-2C7B-43CF-BF6F-945F1D0771CF}"/>
              </a:ext>
            </a:extLst>
          </p:cNvPr>
          <p:cNvSpPr/>
          <p:nvPr/>
        </p:nvSpPr>
        <p:spPr>
          <a:xfrm>
            <a:off x="-12701" y="5974264"/>
            <a:ext cx="12217402" cy="8837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>
              <a:solidFill>
                <a:schemeClr val="tx1"/>
              </a:solidFill>
              <a:latin typeface="Helvetica" panose="020B0604020202020204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58C476-4086-4AC4-A4C5-BEB7709737E2}"/>
              </a:ext>
            </a:extLst>
          </p:cNvPr>
          <p:cNvSpPr txBox="1"/>
          <p:nvPr/>
        </p:nvSpPr>
        <p:spPr>
          <a:xfrm>
            <a:off x="4767309" y="5974264"/>
            <a:ext cx="7424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b="1" dirty="0">
                <a:latin typeface="Helvetica" panose="020B0604020202020204" pitchFamily="2" charset="0"/>
              </a:rPr>
              <a:t>Please send questions/feedback to: </a:t>
            </a:r>
            <a:r>
              <a:rPr lang="en-GB" dirty="0">
                <a:latin typeface="Helvetica" panose="020B0604020202020204" pitchFamily="2" charset="0"/>
                <a:hlinkClick r:id="rId4"/>
              </a:rPr>
              <a:t>a.lipp18@imperial.ac.uk</a:t>
            </a:r>
            <a:endParaRPr lang="en-GB" dirty="0">
              <a:latin typeface="Helvetica" panose="020B06040202020202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53524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lassroom presentations to accompany Understanding Earth, 3rd edition  prepared by Peter Copeland and William Dupré University of Houston Chapter  6 Weathering. - ppt download">
            <a:extLst>
              <a:ext uri="{FF2B5EF4-FFF2-40B4-BE49-F238E27FC236}">
                <a16:creationId xmlns:a16="http://schemas.microsoft.com/office/drawing/2014/main" id="{6D31F0C6-8754-483E-A355-FE2F7E3829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631" b="18597"/>
          <a:stretch/>
        </p:blipFill>
        <p:spPr bwMode="auto">
          <a:xfrm>
            <a:off x="734727" y="567891"/>
            <a:ext cx="10549725" cy="4808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19CD5AD-7F30-4C6C-98FD-E71F2BCB19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" y="0"/>
            <a:ext cx="10515600" cy="847658"/>
          </a:xfrm>
        </p:spPr>
        <p:txBody>
          <a:bodyPr/>
          <a:lstStyle/>
          <a:p>
            <a:r>
              <a:rPr lang="en-GB" dirty="0"/>
              <a:t>Coffee maker model of weathering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7B0FD7-4E58-4062-846C-10D1697FC3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" y="5280092"/>
            <a:ext cx="11010499" cy="1577908"/>
          </a:xfrm>
        </p:spPr>
        <p:txBody>
          <a:bodyPr/>
          <a:lstStyle/>
          <a:p>
            <a:r>
              <a:rPr lang="en-GB" dirty="0"/>
              <a:t>Fresh surfaces – </a:t>
            </a:r>
            <a:r>
              <a:rPr lang="en-GB" i="1" dirty="0"/>
              <a:t>More rock</a:t>
            </a:r>
          </a:p>
          <a:p>
            <a:r>
              <a:rPr lang="en-GB" dirty="0"/>
              <a:t>More solvent – </a:t>
            </a:r>
            <a:r>
              <a:rPr lang="en-GB" i="1" dirty="0"/>
              <a:t>More water</a:t>
            </a:r>
            <a:endParaRPr lang="en-GB" dirty="0"/>
          </a:p>
          <a:p>
            <a:r>
              <a:rPr lang="en-GB" dirty="0"/>
              <a:t>Higher temperatures </a:t>
            </a:r>
          </a:p>
        </p:txBody>
      </p:sp>
    </p:spTree>
    <p:extLst>
      <p:ext uri="{BB962C8B-B14F-4D97-AF65-F5344CB8AC3E}">
        <p14:creationId xmlns:p14="http://schemas.microsoft.com/office/powerpoint/2010/main" val="21004886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6">
            <a:extLst>
              <a:ext uri="{FF2B5EF4-FFF2-40B4-BE49-F238E27FC236}">
                <a16:creationId xmlns:a16="http://schemas.microsoft.com/office/drawing/2014/main" id="{522411AE-1C3D-403F-BA36-4472438710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76350" y="6477801"/>
            <a:ext cx="9639300" cy="434173"/>
          </a:xfrm>
        </p:spPr>
        <p:txBody>
          <a:bodyPr/>
          <a:lstStyle/>
          <a:p>
            <a:r>
              <a:rPr lang="en-GB" i="1" dirty="0"/>
              <a:t>“Global silicate weathering and CO2 consumption rates deduced from the chemistry of large rivers” </a:t>
            </a:r>
            <a:r>
              <a:rPr lang="en-GB" dirty="0" err="1"/>
              <a:t>Gaillardet</a:t>
            </a:r>
            <a:r>
              <a:rPr lang="en-GB" dirty="0"/>
              <a:t> et al. 1999</a:t>
            </a:r>
            <a:endParaRPr lang="en-US" dirty="0">
              <a:cs typeface="Calibri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972091A-C0B0-4F68-805F-D5BB384922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0662" y="500514"/>
            <a:ext cx="7354659" cy="5527705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DB3CF2C-C67A-4E70-9537-0DC9E888AA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79" y="2411763"/>
            <a:ext cx="11010499" cy="1577908"/>
          </a:xfrm>
        </p:spPr>
        <p:txBody>
          <a:bodyPr>
            <a:normAutofit/>
          </a:bodyPr>
          <a:lstStyle/>
          <a:p>
            <a:r>
              <a:rPr lang="en-GB" b="1" dirty="0">
                <a:solidFill>
                  <a:srgbClr val="00B050"/>
                </a:solidFill>
              </a:rPr>
              <a:t>More solvent – </a:t>
            </a:r>
            <a:r>
              <a:rPr lang="en-GB" b="1" i="1" dirty="0">
                <a:solidFill>
                  <a:srgbClr val="00B050"/>
                </a:solidFill>
              </a:rPr>
              <a:t>More water</a:t>
            </a:r>
            <a:endParaRPr lang="en-GB" b="1" dirty="0">
              <a:solidFill>
                <a:srgbClr val="00B050"/>
              </a:solidFill>
            </a:endParaRPr>
          </a:p>
          <a:p>
            <a:r>
              <a:rPr lang="en-GB" dirty="0"/>
              <a:t>Fresh surfaces – </a:t>
            </a:r>
            <a:r>
              <a:rPr lang="en-GB" i="1" dirty="0"/>
              <a:t>More rock</a:t>
            </a:r>
          </a:p>
          <a:p>
            <a:r>
              <a:rPr lang="en-GB" dirty="0"/>
              <a:t>Higher temperatures </a:t>
            </a:r>
          </a:p>
        </p:txBody>
      </p:sp>
    </p:spTree>
    <p:extLst>
      <p:ext uri="{BB962C8B-B14F-4D97-AF65-F5344CB8AC3E}">
        <p14:creationId xmlns:p14="http://schemas.microsoft.com/office/powerpoint/2010/main" val="1728935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6">
            <a:extLst>
              <a:ext uri="{FF2B5EF4-FFF2-40B4-BE49-F238E27FC236}">
                <a16:creationId xmlns:a16="http://schemas.microsoft.com/office/drawing/2014/main" id="{522411AE-1C3D-403F-BA36-4472438710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76350" y="6477801"/>
            <a:ext cx="9639300" cy="434173"/>
          </a:xfrm>
        </p:spPr>
        <p:txBody>
          <a:bodyPr/>
          <a:lstStyle/>
          <a:p>
            <a:r>
              <a:rPr lang="en-GB" i="1" dirty="0"/>
              <a:t>“Global silicate weathering and CO2 consumption rates deduced from the chemistry of large rivers” </a:t>
            </a:r>
            <a:r>
              <a:rPr lang="en-GB" dirty="0" err="1"/>
              <a:t>Gaillardet</a:t>
            </a:r>
            <a:r>
              <a:rPr lang="en-GB" dirty="0"/>
              <a:t> et al. 1999</a:t>
            </a:r>
            <a:endParaRPr lang="en-US" dirty="0">
              <a:cs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2ECB7D3-B692-49F0-963E-8C30004136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3111" y="269507"/>
            <a:ext cx="8008889" cy="6138490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8048D47-5E4C-4BD3-9D49-F3ECEFBBD4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79" y="2411763"/>
            <a:ext cx="11010499" cy="1577908"/>
          </a:xfrm>
        </p:spPr>
        <p:txBody>
          <a:bodyPr>
            <a:normAutofit/>
          </a:bodyPr>
          <a:lstStyle/>
          <a:p>
            <a:r>
              <a:rPr lang="en-GB" b="1" dirty="0">
                <a:solidFill>
                  <a:srgbClr val="00B050"/>
                </a:solidFill>
              </a:rPr>
              <a:t>More solvent – </a:t>
            </a:r>
            <a:r>
              <a:rPr lang="en-GB" b="1" i="1" dirty="0">
                <a:solidFill>
                  <a:srgbClr val="00B050"/>
                </a:solidFill>
              </a:rPr>
              <a:t>More water</a:t>
            </a:r>
            <a:endParaRPr lang="en-GB" b="1" dirty="0">
              <a:solidFill>
                <a:srgbClr val="00B050"/>
              </a:solidFill>
            </a:endParaRPr>
          </a:p>
          <a:p>
            <a:r>
              <a:rPr lang="en-GB" b="1" dirty="0">
                <a:solidFill>
                  <a:srgbClr val="00B050"/>
                </a:solidFill>
              </a:rPr>
              <a:t>Fresh surfaces – </a:t>
            </a:r>
            <a:r>
              <a:rPr lang="en-GB" b="1" i="1" dirty="0">
                <a:solidFill>
                  <a:srgbClr val="00B050"/>
                </a:solidFill>
              </a:rPr>
              <a:t>More rock</a:t>
            </a:r>
          </a:p>
          <a:p>
            <a:r>
              <a:rPr lang="en-GB" dirty="0"/>
              <a:t>Higher temperatures </a:t>
            </a:r>
          </a:p>
        </p:txBody>
      </p:sp>
    </p:spTree>
    <p:extLst>
      <p:ext uri="{BB962C8B-B14F-4D97-AF65-F5344CB8AC3E}">
        <p14:creationId xmlns:p14="http://schemas.microsoft.com/office/powerpoint/2010/main" val="38728960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6">
            <a:extLst>
              <a:ext uri="{FF2B5EF4-FFF2-40B4-BE49-F238E27FC236}">
                <a16:creationId xmlns:a16="http://schemas.microsoft.com/office/drawing/2014/main" id="{522411AE-1C3D-403F-BA36-4472438710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76350" y="6477801"/>
            <a:ext cx="9639300" cy="434173"/>
          </a:xfrm>
        </p:spPr>
        <p:txBody>
          <a:bodyPr/>
          <a:lstStyle/>
          <a:p>
            <a:r>
              <a:rPr lang="en-GB" i="1" dirty="0"/>
              <a:t>“Global silicate weathering and CO2 consumption rates deduced from the chemistry of large rivers” </a:t>
            </a:r>
            <a:r>
              <a:rPr lang="en-GB" dirty="0" err="1"/>
              <a:t>Gaillardet</a:t>
            </a:r>
            <a:r>
              <a:rPr lang="en-GB" dirty="0"/>
              <a:t> et al. 1999</a:t>
            </a:r>
            <a:endParaRPr lang="en-US" dirty="0">
              <a:cs typeface="Calibri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8048D47-5E4C-4BD3-9D49-F3ECEFBBD4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79" y="2411763"/>
            <a:ext cx="11010499" cy="1577908"/>
          </a:xfrm>
        </p:spPr>
        <p:txBody>
          <a:bodyPr>
            <a:normAutofit/>
          </a:bodyPr>
          <a:lstStyle/>
          <a:p>
            <a:r>
              <a:rPr lang="en-GB" b="1" dirty="0">
                <a:solidFill>
                  <a:srgbClr val="00B050"/>
                </a:solidFill>
              </a:rPr>
              <a:t>More solvent – </a:t>
            </a:r>
            <a:r>
              <a:rPr lang="en-GB" b="1" i="1" dirty="0">
                <a:solidFill>
                  <a:srgbClr val="00B050"/>
                </a:solidFill>
              </a:rPr>
              <a:t>More water</a:t>
            </a:r>
            <a:endParaRPr lang="en-GB" b="1" dirty="0">
              <a:solidFill>
                <a:srgbClr val="00B050"/>
              </a:solidFill>
            </a:endParaRPr>
          </a:p>
          <a:p>
            <a:r>
              <a:rPr lang="en-GB" b="1" dirty="0">
                <a:solidFill>
                  <a:srgbClr val="00B050"/>
                </a:solidFill>
              </a:rPr>
              <a:t>Fresh surfaces – </a:t>
            </a:r>
            <a:r>
              <a:rPr lang="en-GB" b="1" i="1" dirty="0">
                <a:solidFill>
                  <a:srgbClr val="00B050"/>
                </a:solidFill>
              </a:rPr>
              <a:t>More rock</a:t>
            </a:r>
          </a:p>
          <a:p>
            <a:r>
              <a:rPr lang="en-GB" b="1" dirty="0"/>
              <a:t>?? Higher temperatures ??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8C1A40-36A1-444D-9770-3D613D2D4B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3678" y="508583"/>
            <a:ext cx="7581900" cy="564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822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6">
            <a:extLst>
              <a:ext uri="{FF2B5EF4-FFF2-40B4-BE49-F238E27FC236}">
                <a16:creationId xmlns:a16="http://schemas.microsoft.com/office/drawing/2014/main" id="{522411AE-1C3D-403F-BA36-4472438710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76350" y="6477801"/>
            <a:ext cx="9639300" cy="434173"/>
          </a:xfrm>
        </p:spPr>
        <p:txBody>
          <a:bodyPr/>
          <a:lstStyle/>
          <a:p>
            <a:r>
              <a:rPr lang="en-GB" i="1" dirty="0"/>
              <a:t>“Global silicate weathering and CO2 consumption rates deduced from the chemistry of large rivers” </a:t>
            </a:r>
            <a:r>
              <a:rPr lang="en-GB" dirty="0" err="1"/>
              <a:t>Gaillardet</a:t>
            </a:r>
            <a:r>
              <a:rPr lang="en-GB" dirty="0"/>
              <a:t> et al. 1999</a:t>
            </a:r>
            <a:endParaRPr lang="en-US" dirty="0">
              <a:cs typeface="Calibri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8048D47-5E4C-4BD3-9D49-F3ECEFBBD4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79" y="2411763"/>
            <a:ext cx="11010499" cy="1577908"/>
          </a:xfrm>
        </p:spPr>
        <p:txBody>
          <a:bodyPr>
            <a:normAutofit/>
          </a:bodyPr>
          <a:lstStyle/>
          <a:p>
            <a:r>
              <a:rPr lang="en-GB" b="1" dirty="0">
                <a:solidFill>
                  <a:srgbClr val="00B050"/>
                </a:solidFill>
              </a:rPr>
              <a:t>More solvent – </a:t>
            </a:r>
            <a:r>
              <a:rPr lang="en-GB" b="1" i="1" dirty="0">
                <a:solidFill>
                  <a:srgbClr val="00B050"/>
                </a:solidFill>
              </a:rPr>
              <a:t>More water</a:t>
            </a:r>
            <a:endParaRPr lang="en-GB" b="1" dirty="0">
              <a:solidFill>
                <a:srgbClr val="00B050"/>
              </a:solidFill>
            </a:endParaRPr>
          </a:p>
          <a:p>
            <a:r>
              <a:rPr lang="en-GB" b="1" dirty="0">
                <a:solidFill>
                  <a:srgbClr val="00B050"/>
                </a:solidFill>
              </a:rPr>
              <a:t>Fresh surfaces – </a:t>
            </a:r>
            <a:r>
              <a:rPr lang="en-GB" b="1" i="1" dirty="0">
                <a:solidFill>
                  <a:srgbClr val="00B050"/>
                </a:solidFill>
              </a:rPr>
              <a:t>More rock</a:t>
            </a:r>
          </a:p>
          <a:p>
            <a:r>
              <a:rPr lang="en-GB" b="1" dirty="0"/>
              <a:t>?? Higher temperatures ??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8C1A40-36A1-444D-9770-3D613D2D4B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3678" y="508583"/>
            <a:ext cx="7581900" cy="564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9642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CD5AD-7F30-4C6C-98FD-E71F2BCB19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40558"/>
            <a:ext cx="10515600" cy="910579"/>
          </a:xfrm>
        </p:spPr>
        <p:txBody>
          <a:bodyPr/>
          <a:lstStyle/>
          <a:p>
            <a:r>
              <a:rPr lang="en-GB" dirty="0"/>
              <a:t>Concentration-Discharge analysis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62D2619-D3EF-477B-B75D-5355507724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205" y="935273"/>
            <a:ext cx="10615589" cy="5222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1C6B548-2C9A-40FD-ACA9-C38F7A91AAA1}"/>
              </a:ext>
            </a:extLst>
          </p:cNvPr>
          <p:cNvSpPr/>
          <p:nvPr/>
        </p:nvSpPr>
        <p:spPr>
          <a:xfrm>
            <a:off x="539015" y="683394"/>
            <a:ext cx="11569566" cy="175179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0E4D452-726F-4ED6-B0CF-D9FE98201D0C}"/>
              </a:ext>
            </a:extLst>
          </p:cNvPr>
          <p:cNvSpPr/>
          <p:nvPr/>
        </p:nvSpPr>
        <p:spPr>
          <a:xfrm>
            <a:off x="460408" y="2383245"/>
            <a:ext cx="11569566" cy="1751798"/>
          </a:xfrm>
          <a:prstGeom prst="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BFFA110-6F17-4F43-B28F-016D6B5BF179}"/>
              </a:ext>
            </a:extLst>
          </p:cNvPr>
          <p:cNvSpPr/>
          <p:nvPr/>
        </p:nvSpPr>
        <p:spPr>
          <a:xfrm>
            <a:off x="460408" y="3984646"/>
            <a:ext cx="11569566" cy="1850248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7B0FD7-4E58-4062-846C-10D1697FC3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7828" y="6130279"/>
            <a:ext cx="11031855" cy="396661"/>
          </a:xfrm>
        </p:spPr>
        <p:txBody>
          <a:bodyPr>
            <a:normAutofit fontScale="92500" lnSpcReduction="20000"/>
          </a:bodyPr>
          <a:lstStyle/>
          <a:p>
            <a:r>
              <a:rPr lang="en-GB" dirty="0"/>
              <a:t>Hydrogeochemical data in rivers frequently analysed using C-Q analysis </a:t>
            </a:r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10" name="Footer Placeholder 6">
            <a:extLst>
              <a:ext uri="{FF2B5EF4-FFF2-40B4-BE49-F238E27FC236}">
                <a16:creationId xmlns:a16="http://schemas.microsoft.com/office/drawing/2014/main" id="{96B9AA29-5D32-4916-81BB-70BDE9EFD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76350" y="6477801"/>
            <a:ext cx="9639300" cy="434173"/>
          </a:xfrm>
        </p:spPr>
        <p:txBody>
          <a:bodyPr/>
          <a:lstStyle/>
          <a:p>
            <a:r>
              <a:rPr lang="en-GB" i="1" dirty="0"/>
              <a:t>“Concentration–discharge relationships vary among hydrological events, reflecting differences in event characteristics”  </a:t>
            </a:r>
            <a:r>
              <a:rPr lang="en-GB" dirty="0"/>
              <a:t>Knapp et al. 2020</a:t>
            </a:r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23166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8" grpId="0" animBg="1"/>
      <p:bldP spid="8" grpId="1" animBg="1"/>
      <p:bldP spid="9" grpId="0" animBg="1"/>
      <p:bldP spid="9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CD5AD-7F30-4C6C-98FD-E71F2BCB19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96"/>
            <a:ext cx="10515600" cy="1325563"/>
          </a:xfrm>
        </p:spPr>
        <p:txBody>
          <a:bodyPr/>
          <a:lstStyle/>
          <a:p>
            <a:r>
              <a:rPr lang="en-GB" dirty="0"/>
              <a:t>Sediment load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7B0FD7-4E58-4062-846C-10D1697FC3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9384" y="3958933"/>
            <a:ext cx="11479829" cy="2899067"/>
          </a:xfrm>
        </p:spPr>
        <p:txBody>
          <a:bodyPr>
            <a:normAutofit/>
          </a:bodyPr>
          <a:lstStyle/>
          <a:p>
            <a:r>
              <a:rPr lang="en-GB" dirty="0"/>
              <a:t>The solid products of weathering reactions </a:t>
            </a:r>
          </a:p>
          <a:p>
            <a:r>
              <a:rPr lang="en-GB" dirty="0"/>
              <a:t>Clay minerals + weathering resistant minerals (quartz), some primary</a:t>
            </a:r>
          </a:p>
          <a:p>
            <a:r>
              <a:rPr lang="en-GB" b="1" dirty="0"/>
              <a:t>Bedload</a:t>
            </a:r>
            <a:r>
              <a:rPr lang="en-GB" dirty="0"/>
              <a:t> transported along the bottom </a:t>
            </a:r>
          </a:p>
          <a:p>
            <a:r>
              <a:rPr lang="en-GB" b="1" dirty="0"/>
              <a:t>Suspended load</a:t>
            </a:r>
            <a:r>
              <a:rPr lang="en-GB" dirty="0"/>
              <a:t> within main water column </a:t>
            </a:r>
          </a:p>
          <a:p>
            <a:r>
              <a:rPr lang="en-GB" dirty="0"/>
              <a:t>Total amount of sediment is controlled by the </a:t>
            </a:r>
            <a:r>
              <a:rPr lang="en-GB" b="1" dirty="0"/>
              <a:t>erosion rate</a:t>
            </a:r>
          </a:p>
          <a:p>
            <a:endParaRPr lang="en-GB" dirty="0"/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C30189-B786-4C18-943B-7D86B49C7377}"/>
              </a:ext>
            </a:extLst>
          </p:cNvPr>
          <p:cNvSpPr txBox="1"/>
          <p:nvPr/>
        </p:nvSpPr>
        <p:spPr>
          <a:xfrm>
            <a:off x="903319" y="1934107"/>
            <a:ext cx="85282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/>
              <a:t>K AlSi</a:t>
            </a:r>
            <a:r>
              <a:rPr lang="en-GB" sz="3200" baseline="-25000" dirty="0"/>
              <a:t>3</a:t>
            </a:r>
            <a:r>
              <a:rPr lang="en-GB" sz="3200" dirty="0"/>
              <a:t>O</a:t>
            </a:r>
            <a:r>
              <a:rPr lang="en-GB" sz="3200" baseline="-25000" dirty="0"/>
              <a:t>8</a:t>
            </a:r>
            <a:r>
              <a:rPr lang="en-GB" sz="3200" dirty="0"/>
              <a:t> + H</a:t>
            </a:r>
            <a:r>
              <a:rPr lang="en-GB" sz="3200" baseline="30000" dirty="0"/>
              <a:t>+</a:t>
            </a:r>
            <a:r>
              <a:rPr lang="en-GB" sz="3200" dirty="0"/>
              <a:t> + H</a:t>
            </a:r>
            <a:r>
              <a:rPr lang="en-GB" sz="3200" baseline="-25000" dirty="0"/>
              <a:t>2</a:t>
            </a:r>
            <a:r>
              <a:rPr lang="en-GB" sz="3200" dirty="0"/>
              <a:t>O = Al</a:t>
            </a:r>
            <a:r>
              <a:rPr lang="en-GB" sz="3200" baseline="-25000" dirty="0"/>
              <a:t>2</a:t>
            </a:r>
            <a:r>
              <a:rPr lang="en-GB" sz="3200" dirty="0"/>
              <a:t>Si</a:t>
            </a:r>
            <a:r>
              <a:rPr lang="en-GB" sz="3200" baseline="-25000" dirty="0"/>
              <a:t>2</a:t>
            </a:r>
            <a:r>
              <a:rPr lang="en-GB" sz="3200" dirty="0"/>
              <a:t>O</a:t>
            </a:r>
            <a:r>
              <a:rPr lang="en-GB" sz="3200" baseline="-25000" dirty="0"/>
              <a:t>5</a:t>
            </a:r>
            <a:r>
              <a:rPr lang="en-GB" sz="3200" dirty="0"/>
              <a:t>(OH)</a:t>
            </a:r>
            <a:r>
              <a:rPr lang="en-GB" sz="3200" baseline="-25000" dirty="0"/>
              <a:t>5</a:t>
            </a:r>
            <a:r>
              <a:rPr lang="en-GB" sz="3200" dirty="0"/>
              <a:t> + H</a:t>
            </a:r>
            <a:r>
              <a:rPr lang="en-GB" sz="3200" baseline="-25000" dirty="0"/>
              <a:t>4</a:t>
            </a:r>
            <a:r>
              <a:rPr lang="en-GB" sz="3200" dirty="0"/>
              <a:t>SiO</a:t>
            </a:r>
            <a:r>
              <a:rPr lang="en-GB" sz="3200" baseline="-25000" dirty="0"/>
              <a:t>4</a:t>
            </a:r>
            <a:r>
              <a:rPr lang="en-GB" sz="3200" dirty="0"/>
              <a:t> + K</a:t>
            </a:r>
            <a:r>
              <a:rPr lang="en-GB" sz="3200" baseline="30000" dirty="0"/>
              <a:t>+ 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26921F-713B-4D9E-BECC-4633EAD41C4F}"/>
              </a:ext>
            </a:extLst>
          </p:cNvPr>
          <p:cNvSpPr txBox="1"/>
          <p:nvPr/>
        </p:nvSpPr>
        <p:spPr>
          <a:xfrm>
            <a:off x="903319" y="2641109"/>
            <a:ext cx="78542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rgbClr val="00B050"/>
                </a:solidFill>
              </a:rPr>
              <a:t>Silicate </a:t>
            </a:r>
            <a:r>
              <a:rPr lang="en-GB" sz="3200" dirty="0"/>
              <a:t>+ </a:t>
            </a:r>
            <a:r>
              <a:rPr lang="en-GB" sz="3200" dirty="0">
                <a:solidFill>
                  <a:srgbClr val="0070C0"/>
                </a:solidFill>
              </a:rPr>
              <a:t>Acidity + H</a:t>
            </a:r>
            <a:r>
              <a:rPr lang="en-GB" sz="3200" baseline="-25000" dirty="0">
                <a:solidFill>
                  <a:srgbClr val="0070C0"/>
                </a:solidFill>
              </a:rPr>
              <a:t>2</a:t>
            </a:r>
            <a:r>
              <a:rPr lang="en-GB" sz="3200" dirty="0">
                <a:solidFill>
                  <a:srgbClr val="0070C0"/>
                </a:solidFill>
              </a:rPr>
              <a:t>O </a:t>
            </a:r>
            <a:r>
              <a:rPr lang="en-GB" sz="3200" dirty="0"/>
              <a:t>= </a:t>
            </a:r>
            <a:r>
              <a:rPr lang="en-GB" sz="3200" dirty="0">
                <a:solidFill>
                  <a:srgbClr val="00B050"/>
                </a:solidFill>
              </a:rPr>
              <a:t>Clay</a:t>
            </a:r>
            <a:r>
              <a:rPr lang="en-GB" sz="3200" dirty="0"/>
              <a:t> + </a:t>
            </a:r>
            <a:r>
              <a:rPr lang="en-GB" sz="3200" dirty="0">
                <a:solidFill>
                  <a:srgbClr val="0070C0"/>
                </a:solidFill>
              </a:rPr>
              <a:t>Silica + Cation</a:t>
            </a:r>
            <a:r>
              <a:rPr lang="en-GB" sz="3200" baseline="30000" dirty="0">
                <a:solidFill>
                  <a:srgbClr val="0070C0"/>
                </a:solidFill>
              </a:rPr>
              <a:t> 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AC7028-9206-4814-93BB-24FB1761A418}"/>
              </a:ext>
            </a:extLst>
          </p:cNvPr>
          <p:cNvSpPr txBox="1"/>
          <p:nvPr/>
        </p:nvSpPr>
        <p:spPr>
          <a:xfrm>
            <a:off x="8863414" y="2597696"/>
            <a:ext cx="22385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>
                <a:solidFill>
                  <a:srgbClr val="00B050"/>
                </a:solidFill>
              </a:rPr>
              <a:t>(Solid</a:t>
            </a:r>
            <a:r>
              <a:rPr lang="en-GB" sz="2800" b="1" dirty="0"/>
              <a:t>/</a:t>
            </a:r>
            <a:r>
              <a:rPr lang="en-GB" sz="2800" b="1" dirty="0">
                <a:solidFill>
                  <a:srgbClr val="0070C0"/>
                </a:solidFill>
              </a:rPr>
              <a:t>Solute)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53A96A-D059-483A-9336-187AD44B7C77}"/>
              </a:ext>
            </a:extLst>
          </p:cNvPr>
          <p:cNvSpPr txBox="1"/>
          <p:nvPr/>
        </p:nvSpPr>
        <p:spPr>
          <a:xfrm>
            <a:off x="1095775" y="1598306"/>
            <a:ext cx="78542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Orthoclase			     Kaolinite</a:t>
            </a:r>
            <a:endParaRPr lang="en-GB" sz="3200" baseline="300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451908F-79DC-4462-A3E1-5EC909EAA9F8}"/>
              </a:ext>
            </a:extLst>
          </p:cNvPr>
          <p:cNvSpPr/>
          <p:nvPr/>
        </p:nvSpPr>
        <p:spPr>
          <a:xfrm>
            <a:off x="5022908" y="2645886"/>
            <a:ext cx="908108" cy="60167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8217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CD5AD-7F30-4C6C-98FD-E71F2BCB19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413" y="0"/>
            <a:ext cx="10515600" cy="826112"/>
          </a:xfrm>
        </p:spPr>
        <p:txBody>
          <a:bodyPr/>
          <a:lstStyle/>
          <a:p>
            <a:r>
              <a:rPr lang="en-GB" dirty="0"/>
              <a:t>Stokes Law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ABA8455-7C54-4915-BEC3-94551BD7E08C}"/>
                  </a:ext>
                </a:extLst>
              </p:cNvPr>
              <p:cNvSpPr txBox="1"/>
              <p:nvPr/>
            </p:nvSpPr>
            <p:spPr>
              <a:xfrm>
                <a:off x="5923455" y="2322557"/>
                <a:ext cx="5908862" cy="18082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400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GB" sz="4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4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GB" sz="4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44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GB" sz="4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GB" sz="4400" i="1"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GB" sz="4400" i="1"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GB" sz="4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4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400" i="1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en-GB" sz="44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r>
                                <a:rPr lang="en-GB" sz="4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GB" sz="4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400" i="1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en-GB" sz="44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GB" sz="4400" b="0" i="1" smtClean="0">
                              <a:latin typeface="Cambria Math" panose="02040503050406030204" pitchFamily="18" charset="0"/>
                            </a:rPr>
                            <m:t>18 </m:t>
                          </m:r>
                          <m:r>
                            <a:rPr lang="en-GB" sz="4400" b="0" i="1" smtClean="0">
                              <a:latin typeface="Cambria Math" panose="02040503050406030204" pitchFamily="18" charset="0"/>
                            </a:rPr>
                            <m:t>𝜂</m:t>
                          </m:r>
                        </m:den>
                      </m:f>
                    </m:oMath>
                  </m:oMathPara>
                </a14:m>
                <a:endParaRPr lang="en-GB" sz="4400" b="0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b="1" i="1" smtClean="0">
                              <a:latin typeface="Cambria Math" panose="02040503050406030204" pitchFamily="18" charset="0"/>
                            </a:rPr>
                            <m:t>𝝆</m:t>
                          </m:r>
                        </m:e>
                        <m:sub>
                          <m:r>
                            <a:rPr lang="en-GB" sz="1600" b="1" i="1" smtClean="0">
                              <a:latin typeface="Cambria Math" panose="02040503050406030204" pitchFamily="18" charset="0"/>
                            </a:rPr>
                            <m:t>𝒔</m:t>
                          </m:r>
                        </m:sub>
                      </m:sSub>
                      <m:r>
                        <a:rPr lang="en-GB" sz="16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1600" b="1" i="1" smtClean="0">
                          <a:latin typeface="Cambria Math" panose="02040503050406030204" pitchFamily="18" charset="0"/>
                        </a:rPr>
                        <m:t>𝟐𝟕𝟎𝟎</m:t>
                      </m:r>
                      <m:r>
                        <a:rPr lang="en-GB" sz="16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600" b="1" i="1" smtClean="0">
                          <a:latin typeface="Cambria Math" panose="02040503050406030204" pitchFamily="18" charset="0"/>
                        </a:rPr>
                        <m:t>𝒌𝒈</m:t>
                      </m:r>
                      <m:sSup>
                        <m:sSupPr>
                          <m:ctrlPr>
                            <a:rPr lang="en-GB" sz="16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1600" b="1" i="1" smtClean="0">
                              <a:latin typeface="Cambria Math" panose="02040503050406030204" pitchFamily="18" charset="0"/>
                            </a:rPr>
                            <m:t>𝒎</m:t>
                          </m:r>
                        </m:e>
                        <m:sup>
                          <m:r>
                            <a:rPr lang="en-GB" sz="16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16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  <m:r>
                        <a:rPr lang="en-GB" sz="1600" b="1" i="1" smtClean="0">
                          <a:latin typeface="Cambria Math" panose="02040503050406030204" pitchFamily="18" charset="0"/>
                        </a:rPr>
                        <m:t>  ;</m:t>
                      </m:r>
                      <m:sSub>
                        <m:sSubPr>
                          <m:ctrlPr>
                            <a:rPr lang="en-GB" sz="16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b="1" i="1">
                              <a:latin typeface="Cambria Math" panose="02040503050406030204" pitchFamily="18" charset="0"/>
                            </a:rPr>
                            <m:t>𝝆</m:t>
                          </m:r>
                        </m:e>
                        <m:sub>
                          <m:r>
                            <a:rPr lang="en-GB" sz="1600" b="1" i="1" smtClean="0">
                              <a:latin typeface="Cambria Math" panose="02040503050406030204" pitchFamily="18" charset="0"/>
                            </a:rPr>
                            <m:t>𝒇</m:t>
                          </m:r>
                        </m:sub>
                      </m:sSub>
                      <m:r>
                        <a:rPr lang="en-GB" sz="16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1600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GB" sz="1600" b="1" i="1">
                          <a:latin typeface="Cambria Math" panose="02040503050406030204" pitchFamily="18" charset="0"/>
                        </a:rPr>
                        <m:t>𝟎𝟎</m:t>
                      </m:r>
                      <m:r>
                        <a:rPr lang="en-GB" sz="16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600" b="1" i="1">
                          <a:latin typeface="Cambria Math" panose="02040503050406030204" pitchFamily="18" charset="0"/>
                        </a:rPr>
                        <m:t>𝒌𝒈</m:t>
                      </m:r>
                      <m:sSup>
                        <m:sSupPr>
                          <m:ctrlPr>
                            <a:rPr lang="en-GB" sz="16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1600" b="1" i="1">
                              <a:latin typeface="Cambria Math" panose="02040503050406030204" pitchFamily="18" charset="0"/>
                            </a:rPr>
                            <m:t>𝒎</m:t>
                          </m:r>
                        </m:e>
                        <m:sup>
                          <m:r>
                            <a:rPr lang="en-GB" sz="1600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1600" b="1" i="1"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  <m:r>
                        <a:rPr lang="en-GB" sz="1600" b="1" i="1" smtClean="0">
                          <a:latin typeface="Cambria Math" panose="02040503050406030204" pitchFamily="18" charset="0"/>
                        </a:rPr>
                        <m:t>;</m:t>
                      </m:r>
                      <m:r>
                        <a:rPr lang="en-GB" sz="1600" b="1" i="1" smtClean="0">
                          <a:latin typeface="Cambria Math" panose="02040503050406030204" pitchFamily="18" charset="0"/>
                        </a:rPr>
                        <m:t>𝜼</m:t>
                      </m:r>
                      <m:r>
                        <a:rPr lang="en-GB" sz="16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1600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GB" sz="1600" b="1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GB" sz="1600" b="1" i="1" smtClean="0">
                          <a:latin typeface="Cambria Math" panose="02040503050406030204" pitchFamily="18" charset="0"/>
                        </a:rPr>
                        <m:t>𝟏</m:t>
                      </m:r>
                      <m:sSup>
                        <m:sSupPr>
                          <m:ctrlPr>
                            <a:rPr lang="en-GB" sz="16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1600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e>
                        <m:sup>
                          <m:r>
                            <a:rPr lang="en-GB" sz="16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16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  <m:r>
                        <a:rPr lang="en-GB" sz="16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600" b="1" i="1">
                          <a:latin typeface="Cambria Math" panose="02040503050406030204" pitchFamily="18" charset="0"/>
                        </a:rPr>
                        <m:t>𝒌𝒈</m:t>
                      </m:r>
                      <m:sSup>
                        <m:sSupPr>
                          <m:ctrlPr>
                            <a:rPr lang="en-GB" sz="16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1600" b="1" i="1" smtClean="0">
                              <a:latin typeface="Cambria Math" panose="02040503050406030204" pitchFamily="18" charset="0"/>
                            </a:rPr>
                            <m:t>𝒎</m:t>
                          </m:r>
                        </m:e>
                        <m:sup>
                          <m:r>
                            <a:rPr lang="en-GB" sz="16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16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sSup>
                        <m:sSupPr>
                          <m:ctrlPr>
                            <a:rPr lang="en-GB" sz="16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1600" b="1" i="1" smtClean="0"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p>
                          <m:r>
                            <a:rPr lang="en-GB" sz="16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16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</m:oMath>
                  </m:oMathPara>
                </a14:m>
                <a:endParaRPr lang="en-GB" sz="4400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ABA8455-7C54-4915-BEC3-94551BD7E0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3455" y="2322557"/>
                <a:ext cx="5908862" cy="1808252"/>
              </a:xfrm>
              <a:prstGeom prst="rect">
                <a:avLst/>
              </a:prstGeom>
              <a:blipFill>
                <a:blip r:embed="rId2"/>
                <a:stretch>
                  <a:fillRect l="-413" b="-269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87604C7-9F64-403E-9596-E8F15F134E23}"/>
                  </a:ext>
                </a:extLst>
              </p:cNvPr>
              <p:cNvSpPr txBox="1"/>
              <p:nvPr/>
            </p:nvSpPr>
            <p:spPr>
              <a:xfrm>
                <a:off x="359683" y="1399707"/>
                <a:ext cx="5240532" cy="48199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Settling velocity of a </a:t>
                </a:r>
                <a:r>
                  <a:rPr lang="en-GB" b="1" dirty="0"/>
                  <a:t>sphere </a:t>
                </a:r>
                <a:r>
                  <a:rPr lang="en-GB" dirty="0"/>
                  <a:t>falling through a fluid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Varies according to </a:t>
                </a:r>
                <a:r>
                  <a:rPr lang="en-GB" b="1" dirty="0"/>
                  <a:t>grainsize</a:t>
                </a:r>
                <a:endParaRPr lang="en-GB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GB" b="1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b="1" dirty="0"/>
                  <a:t>Clay:  </a:t>
                </a:r>
                <a14:m>
                  <m:oMath xmlns:m="http://schemas.openxmlformats.org/officeDocument/2006/math">
                    <m:r>
                      <a:rPr lang="en-GB" b="1" i="0" smtClean="0">
                        <a:latin typeface="Cambria Math" panose="02040503050406030204" pitchFamily="18" charset="0"/>
                      </a:rPr>
                      <m:t>𝐝</m:t>
                    </m:r>
                    <m:r>
                      <a:rPr lang="en-GB" b="1" i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GB" b="1" i="0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GB" b="1" i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GB" b="1" i="0" smtClean="0">
                        <a:latin typeface="Cambria Math" panose="02040503050406030204" pitchFamily="18" charset="0"/>
                      </a:rPr>
                      <m:t>𝟒</m:t>
                    </m:r>
                    <m:r>
                      <a:rPr lang="en-GB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GB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  <m:sSup>
                      <m:sSupPr>
                        <m:ctrlPr>
                          <a:rPr lang="en-GB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</m:e>
                      <m:sup>
                        <m:r>
                          <a:rPr lang="en-GB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GB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𝟑</m:t>
                        </m:r>
                      </m:sup>
                    </m:sSup>
                  </m:oMath>
                </a14:m>
                <a:r>
                  <a:rPr lang="en-GB" b="1" dirty="0">
                    <a:ea typeface="Cambria Math" panose="02040503050406030204" pitchFamily="18" charset="0"/>
                  </a:rPr>
                  <a:t> mm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b="1" dirty="0"/>
                  <a:t>Silt: </a:t>
                </a:r>
                <a14:m>
                  <m:oMath xmlns:m="http://schemas.openxmlformats.org/officeDocument/2006/math">
                    <m:r>
                      <a:rPr lang="en-GB" b="1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GB" b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GB" b="1">
                        <a:latin typeface="Cambria Math" panose="02040503050406030204" pitchFamily="18" charset="0"/>
                      </a:rPr>
                      <m:t>𝟒</m:t>
                    </m:r>
                    <m:r>
                      <a:rPr lang="en-GB" b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b="1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GB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  <m:sSup>
                      <m:sSupPr>
                        <m:ctrlPr>
                          <a:rPr lang="en-GB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</m:e>
                      <m:sup>
                        <m:r>
                          <a:rPr lang="en-GB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GB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𝟑</m:t>
                        </m:r>
                      </m:sup>
                    </m:sSup>
                    <m:r>
                      <a:rPr lang="en-GB" b="1" i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GB" b="1">
                        <a:latin typeface="Cambria Math" panose="02040503050406030204" pitchFamily="18" charset="0"/>
                      </a:rPr>
                      <m:t>𝐝</m:t>
                    </m:r>
                    <m:r>
                      <a:rPr lang="en-GB" b="1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GB" b="1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GB" b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GB" b="1" i="0" smtClean="0">
                        <a:latin typeface="Cambria Math" panose="02040503050406030204" pitchFamily="18" charset="0"/>
                      </a:rPr>
                      <m:t>𝟔</m:t>
                    </m:r>
                    <m:r>
                      <a:rPr lang="en-GB" b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b="1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GB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  <m:sSup>
                      <m:sSupPr>
                        <m:ctrlPr>
                          <a:rPr lang="en-GB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</m:e>
                      <m:sup>
                        <m:r>
                          <a:rPr lang="en-GB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GB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GB" b="1" dirty="0">
                    <a:ea typeface="Cambria Math" panose="02040503050406030204" pitchFamily="18" charset="0"/>
                  </a:rPr>
                  <a:t> mm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b="1" dirty="0"/>
                  <a:t>Silt: </a:t>
                </a:r>
                <a14:m>
                  <m:oMath xmlns:m="http://schemas.openxmlformats.org/officeDocument/2006/math">
                    <m:r>
                      <a:rPr lang="en-GB" b="1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GB" b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GB" b="1" i="0" smtClean="0">
                        <a:latin typeface="Cambria Math" panose="02040503050406030204" pitchFamily="18" charset="0"/>
                      </a:rPr>
                      <m:t>𝟔</m:t>
                    </m:r>
                    <m:r>
                      <a:rPr lang="en-GB" b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b="1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GB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  <m:sSup>
                      <m:sSupPr>
                        <m:ctrlPr>
                          <a:rPr lang="en-GB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</m:e>
                      <m:sup>
                        <m:r>
                          <a:rPr lang="en-GB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GB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GB" b="1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GB" b="1">
                        <a:latin typeface="Cambria Math" panose="02040503050406030204" pitchFamily="18" charset="0"/>
                      </a:rPr>
                      <m:t>𝐝</m:t>
                    </m:r>
                    <m:r>
                      <a:rPr lang="en-GB" b="1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GB" b="1" i="1" smtClean="0">
                        <a:latin typeface="Cambria Math" panose="02040503050406030204" pitchFamily="18" charset="0"/>
                      </a:rPr>
                      <m:t>𝟐</m:t>
                    </m:r>
                  </m:oMath>
                </a14:m>
                <a:r>
                  <a:rPr lang="en-GB" b="1" dirty="0">
                    <a:ea typeface="Cambria Math" panose="02040503050406030204" pitchFamily="18" charset="0"/>
                  </a:rPr>
                  <a:t> mm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GB" b="1" dirty="0">
                  <a:ea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2000" b="1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A particle is transported in suspension if its settling velocity is less than the velocity of the fluid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GB" sz="2000" b="1" dirty="0">
                  <a:solidFill>
                    <a:srgbClr val="FF0000"/>
                  </a:solidFill>
                  <a:ea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2000" b="1" dirty="0">
                    <a:ea typeface="Cambria Math" panose="02040503050406030204" pitchFamily="18" charset="0"/>
                  </a:rPr>
                  <a:t>Smaller particles, (clays) more easily suspended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GB" sz="2000" b="1" dirty="0">
                  <a:ea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2000" b="1" dirty="0">
                    <a:ea typeface="Cambria Math" panose="02040503050406030204" pitchFamily="18" charset="0"/>
                  </a:rPr>
                  <a:t>Greater velocity, greater suspended sediment concentration</a:t>
                </a:r>
                <a:endParaRPr lang="en-GB" b="1" dirty="0"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87604C7-9F64-403E-9596-E8F15F134E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683" y="1399707"/>
                <a:ext cx="5240532" cy="4819974"/>
              </a:xfrm>
              <a:prstGeom prst="rect">
                <a:avLst/>
              </a:prstGeom>
              <a:blipFill>
                <a:blip r:embed="rId3"/>
                <a:stretch>
                  <a:fillRect l="-1047" t="-759" b="-139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31699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EEEFB953-FCB0-47E6-A7C7-710345E67F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6610" y="735435"/>
            <a:ext cx="5938276" cy="4453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iver Spey © Anne Burgess :: Geograph Britain and Ireland">
            <a:extLst>
              <a:ext uri="{FF2B5EF4-FFF2-40B4-BE49-F238E27FC236}">
                <a16:creationId xmlns:a16="http://schemas.microsoft.com/office/drawing/2014/main" id="{AD51867F-96D6-4AFE-AF43-4D14AF337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113" y="1415851"/>
            <a:ext cx="5655519" cy="3773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6">
            <a:extLst>
              <a:ext uri="{FF2B5EF4-FFF2-40B4-BE49-F238E27FC236}">
                <a16:creationId xmlns:a16="http://schemas.microsoft.com/office/drawing/2014/main" id="{C2BAAE0A-5D0E-4DB2-A734-F80A3D57DD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76350" y="6477801"/>
            <a:ext cx="9639300" cy="434173"/>
          </a:xfrm>
        </p:spPr>
        <p:txBody>
          <a:bodyPr/>
          <a:lstStyle/>
          <a:p>
            <a:r>
              <a:rPr lang="en-GB" i="1" dirty="0">
                <a:cs typeface="Calibri"/>
              </a:rPr>
              <a:t>Photographs River Spey at </a:t>
            </a:r>
            <a:r>
              <a:rPr lang="en-GB" i="1" dirty="0" err="1">
                <a:cs typeface="Calibri"/>
              </a:rPr>
              <a:t>Fochabers</a:t>
            </a:r>
            <a:r>
              <a:rPr lang="en-GB" i="1" dirty="0">
                <a:cs typeface="Calibri"/>
              </a:rPr>
              <a:t>, Scotland, Courtesy of Anne Burgess</a:t>
            </a:r>
            <a:endParaRPr lang="en-US" dirty="0">
              <a:cs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AB587E3-218C-4FD2-9FDE-E7F07D52FE4E}"/>
              </a:ext>
            </a:extLst>
          </p:cNvPr>
          <p:cNvSpPr txBox="1"/>
          <p:nvPr/>
        </p:nvSpPr>
        <p:spPr>
          <a:xfrm>
            <a:off x="1905525" y="973123"/>
            <a:ext cx="13768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Normal flow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B21C18-81DF-4480-9501-CF1556A781B5}"/>
              </a:ext>
            </a:extLst>
          </p:cNvPr>
          <p:cNvSpPr txBox="1"/>
          <p:nvPr/>
        </p:nvSpPr>
        <p:spPr>
          <a:xfrm>
            <a:off x="8005719" y="278235"/>
            <a:ext cx="2049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High-flow (“Spate”)</a:t>
            </a:r>
          </a:p>
        </p:txBody>
      </p:sp>
    </p:spTree>
    <p:extLst>
      <p:ext uri="{BB962C8B-B14F-4D97-AF65-F5344CB8AC3E}">
        <p14:creationId xmlns:p14="http://schemas.microsoft.com/office/powerpoint/2010/main" val="3002266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7B0FD7-4E58-4062-846C-10D1697FC3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4237" y="189772"/>
            <a:ext cx="10750136" cy="682683"/>
          </a:xfrm>
        </p:spPr>
        <p:txBody>
          <a:bodyPr/>
          <a:lstStyle/>
          <a:p>
            <a:r>
              <a:rPr lang="en-GB" dirty="0"/>
              <a:t>Flow velocity &amp; sediment concentration varies across a river channel</a:t>
            </a:r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</p:txBody>
      </p:sp>
      <p:sp>
        <p:nvSpPr>
          <p:cNvPr id="6" name="Footer Placeholder 6">
            <a:extLst>
              <a:ext uri="{FF2B5EF4-FFF2-40B4-BE49-F238E27FC236}">
                <a16:creationId xmlns:a16="http://schemas.microsoft.com/office/drawing/2014/main" id="{265C35FA-37EF-45A7-A995-3CFC0BD5D2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76350" y="6477801"/>
            <a:ext cx="9639300" cy="434173"/>
          </a:xfrm>
        </p:spPr>
        <p:txBody>
          <a:bodyPr/>
          <a:lstStyle/>
          <a:p>
            <a:r>
              <a:rPr lang="en-GB" i="1" dirty="0">
                <a:cs typeface="Calibri"/>
              </a:rPr>
              <a:t>Figure courtesy of </a:t>
            </a:r>
            <a:r>
              <a:rPr lang="en-GB" i="1" dirty="0" err="1">
                <a:cs typeface="Calibri"/>
              </a:rPr>
              <a:t>Jotis</a:t>
            </a:r>
            <a:r>
              <a:rPr lang="en-GB" i="1" dirty="0">
                <a:cs typeface="Calibri"/>
              </a:rPr>
              <a:t> </a:t>
            </a:r>
            <a:r>
              <a:rPr lang="en-GB" i="1" dirty="0" err="1">
                <a:cs typeface="Calibri"/>
              </a:rPr>
              <a:t>Baronas</a:t>
            </a:r>
            <a:r>
              <a:rPr lang="en-GB" i="1" dirty="0">
                <a:cs typeface="Calibri"/>
              </a:rPr>
              <a:t> (https://jbaronas.com/egu2020/)</a:t>
            </a:r>
            <a:endParaRPr lang="en-US" dirty="0">
              <a:cs typeface="Calibri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EEF5832-7829-4AAF-BF6A-730F52BC55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736" y="1027602"/>
            <a:ext cx="5314569" cy="278028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790D3E1-9E22-4302-90C5-2C4FFE30C6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559"/>
          <a:stretch/>
        </p:blipFill>
        <p:spPr>
          <a:xfrm>
            <a:off x="6302497" y="3807883"/>
            <a:ext cx="5323746" cy="225594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F68C8A2-3E45-4CCB-BC17-6ADE53FE6CE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986"/>
          <a:stretch/>
        </p:blipFill>
        <p:spPr>
          <a:xfrm>
            <a:off x="5960977" y="1157014"/>
            <a:ext cx="6006786" cy="2271986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B918D0C4-B10D-4C85-89DE-3A1480AD064B}"/>
              </a:ext>
            </a:extLst>
          </p:cNvPr>
          <p:cNvSpPr txBox="1">
            <a:spLocks/>
          </p:cNvSpPr>
          <p:nvPr/>
        </p:nvSpPr>
        <p:spPr>
          <a:xfrm>
            <a:off x="565757" y="4092442"/>
            <a:ext cx="5395220" cy="22559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/>
              <a:t>Coarser</a:t>
            </a:r>
            <a:r>
              <a:rPr lang="en-GB" dirty="0"/>
              <a:t> sediment in </a:t>
            </a:r>
            <a:r>
              <a:rPr lang="en-GB" b="1" dirty="0"/>
              <a:t>greater concentration </a:t>
            </a:r>
            <a:r>
              <a:rPr lang="en-GB" dirty="0"/>
              <a:t>at depth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29720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A4C509-D966-4909-8E10-F5614BE9C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773" y="313868"/>
            <a:ext cx="10515600" cy="6024788"/>
          </a:xfrm>
        </p:spPr>
        <p:txBody>
          <a:bodyPr>
            <a:normAutofit/>
          </a:bodyPr>
          <a:lstStyle/>
          <a:p>
            <a:r>
              <a:rPr lang="en-US" b="1" dirty="0">
                <a:cs typeface="Calibri Light"/>
              </a:rPr>
              <a:t>Morning</a:t>
            </a:r>
            <a:br>
              <a:rPr lang="en-US" b="1" dirty="0">
                <a:cs typeface="Calibri Light"/>
              </a:rPr>
            </a:br>
            <a:r>
              <a:rPr lang="en-US" sz="2800" dirty="0">
                <a:cs typeface="Calibri Light"/>
              </a:rPr>
              <a:t>- Basic terminology of rivers + drainage</a:t>
            </a:r>
            <a:br>
              <a:rPr lang="en-US" sz="2800" dirty="0">
                <a:cs typeface="Calibri Light"/>
              </a:rPr>
            </a:br>
            <a:r>
              <a:rPr lang="en-US" sz="2800" dirty="0">
                <a:cs typeface="Calibri Light"/>
              </a:rPr>
              <a:t>- Key 'morphometrics’ </a:t>
            </a:r>
            <a:br>
              <a:rPr lang="en-US" sz="2800" dirty="0">
                <a:cs typeface="Calibri Light"/>
              </a:rPr>
            </a:br>
            <a:r>
              <a:rPr lang="en-US" sz="2800" dirty="0">
                <a:cs typeface="Calibri Light"/>
              </a:rPr>
              <a:t>- Basics of fluvial landscape evolution</a:t>
            </a:r>
            <a:br>
              <a:rPr lang="en-US" sz="2800" dirty="0">
                <a:cs typeface="Calibri Light"/>
              </a:rPr>
            </a:br>
            <a:r>
              <a:rPr lang="en-US" sz="2800" dirty="0">
                <a:cs typeface="+mj-lt"/>
              </a:rPr>
              <a:t>- Accessing fluvial data</a:t>
            </a:r>
            <a:br>
              <a:rPr lang="en-US" sz="2800" dirty="0">
                <a:cs typeface="+mj-lt"/>
              </a:rPr>
            </a:br>
            <a:r>
              <a:rPr lang="en-US" sz="2800" dirty="0">
                <a:cs typeface="+mj-lt"/>
              </a:rPr>
              <a:t>- </a:t>
            </a:r>
            <a:r>
              <a:rPr lang="en-US" sz="2800" b="1" dirty="0">
                <a:cs typeface="+mj-lt"/>
              </a:rPr>
              <a:t>Practical: </a:t>
            </a:r>
            <a:r>
              <a:rPr lang="en-US" sz="2800" dirty="0">
                <a:cs typeface="+mj-lt"/>
              </a:rPr>
              <a:t>Extracting + manipulating drainage models</a:t>
            </a:r>
            <a:br>
              <a:rPr lang="en-US" dirty="0">
                <a:cs typeface="+mj-lt"/>
              </a:rPr>
            </a:br>
            <a:br>
              <a:rPr lang="en-US" dirty="0">
                <a:cs typeface="+mj-lt"/>
              </a:rPr>
            </a:br>
            <a:r>
              <a:rPr lang="en-US" b="1" dirty="0">
                <a:cs typeface="+mj-lt"/>
              </a:rPr>
              <a:t>Afternoon</a:t>
            </a:r>
            <a:r>
              <a:rPr lang="en-US" dirty="0">
                <a:cs typeface="+mj-lt"/>
              </a:rPr>
              <a:t>:</a:t>
            </a:r>
            <a:br>
              <a:rPr lang="en-US" dirty="0">
                <a:cs typeface="+mj-lt"/>
              </a:rPr>
            </a:br>
            <a:r>
              <a:rPr lang="en-US" sz="2800" dirty="0">
                <a:ea typeface="+mj-lt"/>
                <a:cs typeface="+mj-lt"/>
              </a:rPr>
              <a:t>- What do rivers carry and what are their origins</a:t>
            </a:r>
            <a:br>
              <a:rPr lang="en-US" sz="2800" dirty="0">
                <a:ea typeface="+mj-lt"/>
                <a:cs typeface="+mj-lt"/>
              </a:rPr>
            </a:br>
            <a:r>
              <a:rPr lang="en-US" sz="2800" dirty="0">
                <a:ea typeface="+mj-lt"/>
                <a:cs typeface="+mj-lt"/>
              </a:rPr>
              <a:t>- What data do we measure from rivers</a:t>
            </a:r>
            <a:br>
              <a:rPr lang="en-US" sz="2800" dirty="0">
                <a:ea typeface="+mj-lt"/>
                <a:cs typeface="+mj-lt"/>
              </a:rPr>
            </a:br>
            <a:r>
              <a:rPr lang="en-US" sz="2800" dirty="0">
                <a:ea typeface="+mj-lt"/>
                <a:cs typeface="+mj-lt"/>
              </a:rPr>
              <a:t>- The problem of interpolating fluvial data</a:t>
            </a:r>
            <a:br>
              <a:rPr lang="en-US" sz="2800" dirty="0">
                <a:ea typeface="+mj-lt"/>
                <a:cs typeface="+mj-lt"/>
              </a:rPr>
            </a:br>
            <a:r>
              <a:rPr lang="en-US" sz="2800" dirty="0">
                <a:ea typeface="+mj-lt"/>
                <a:cs typeface="+mj-lt"/>
              </a:rPr>
              <a:t>- </a:t>
            </a:r>
            <a:r>
              <a:rPr lang="en-US" sz="2800" b="1" dirty="0">
                <a:ea typeface="+mj-lt"/>
                <a:cs typeface="+mj-lt"/>
              </a:rPr>
              <a:t>Practical: </a:t>
            </a:r>
            <a:r>
              <a:rPr lang="en-US" sz="2800" dirty="0">
                <a:ea typeface="+mj-lt"/>
                <a:cs typeface="+mj-lt"/>
              </a:rPr>
              <a:t>Tracking pollution sources through a drainage basin</a:t>
            </a:r>
          </a:p>
        </p:txBody>
      </p:sp>
    </p:spTree>
    <p:extLst>
      <p:ext uri="{BB962C8B-B14F-4D97-AF65-F5344CB8AC3E}">
        <p14:creationId xmlns:p14="http://schemas.microsoft.com/office/powerpoint/2010/main" val="42170858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CD5AD-7F30-4C6C-98FD-E71F2BCB19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412" y="-247271"/>
            <a:ext cx="10515600" cy="1325563"/>
          </a:xfrm>
        </p:spPr>
        <p:txBody>
          <a:bodyPr/>
          <a:lstStyle/>
          <a:p>
            <a:r>
              <a:rPr lang="en-GB" dirty="0"/>
              <a:t>Sediment geochemistry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7B0FD7-4E58-4062-846C-10D1697FC3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1396" y="1997088"/>
            <a:ext cx="5864604" cy="3602433"/>
          </a:xfrm>
        </p:spPr>
        <p:txBody>
          <a:bodyPr>
            <a:normAutofit/>
          </a:bodyPr>
          <a:lstStyle/>
          <a:p>
            <a:r>
              <a:rPr lang="en-GB" dirty="0"/>
              <a:t>Geochemical composition of river sediment </a:t>
            </a:r>
            <a:r>
              <a:rPr lang="en-GB" b="1" dirty="0"/>
              <a:t>is a mixture of their source regions </a:t>
            </a:r>
          </a:p>
          <a:p>
            <a:r>
              <a:rPr lang="en-GB" dirty="0"/>
              <a:t>Large rivers approximate the composition of the upper crust </a:t>
            </a:r>
          </a:p>
          <a:p>
            <a:r>
              <a:rPr lang="en-GB" dirty="0"/>
              <a:t>But with ‘mobile’ cations removed by weathering</a:t>
            </a:r>
          </a:p>
          <a:p>
            <a:r>
              <a:rPr lang="en-GB" dirty="0"/>
              <a:t>Beware the </a:t>
            </a:r>
            <a:r>
              <a:rPr lang="en-GB" b="1" dirty="0"/>
              <a:t>local </a:t>
            </a:r>
            <a:r>
              <a:rPr lang="en-GB" dirty="0"/>
              <a:t>affects of sorting</a:t>
            </a:r>
          </a:p>
          <a:p>
            <a:endParaRPr lang="en-GB" dirty="0"/>
          </a:p>
        </p:txBody>
      </p:sp>
      <p:pic>
        <p:nvPicPr>
          <p:cNvPr id="2050" name="Picture 2" descr="image">
            <a:extLst>
              <a:ext uri="{FF2B5EF4-FFF2-40B4-BE49-F238E27FC236}">
                <a16:creationId xmlns:a16="http://schemas.microsoft.com/office/drawing/2014/main" id="{A79A3B68-78EA-4DE1-9146-CFA930D664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743"/>
          <a:stretch/>
        </p:blipFill>
        <p:spPr bwMode="auto">
          <a:xfrm>
            <a:off x="6381633" y="610751"/>
            <a:ext cx="5505568" cy="5636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41783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CD5AD-7F30-4C6C-98FD-E71F2BCB19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324" y="72895"/>
            <a:ext cx="10515600" cy="888640"/>
          </a:xfrm>
        </p:spPr>
        <p:txBody>
          <a:bodyPr/>
          <a:lstStyle/>
          <a:p>
            <a:r>
              <a:rPr lang="en-GB" dirty="0"/>
              <a:t>Cation-exchange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7B0FD7-4E58-4062-846C-10D1697FC3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801" y="6094033"/>
            <a:ext cx="11334226" cy="691072"/>
          </a:xfrm>
        </p:spPr>
        <p:txBody>
          <a:bodyPr/>
          <a:lstStyle/>
          <a:p>
            <a:r>
              <a:rPr lang="en-GB" dirty="0"/>
              <a:t>Dissolve cations adsorb onto the negative surface of platy-clay minerals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ED3C55A-D5B0-41B8-A36F-790D0FDF5194}"/>
              </a:ext>
            </a:extLst>
          </p:cNvPr>
          <p:cNvSpPr/>
          <p:nvPr/>
        </p:nvSpPr>
        <p:spPr>
          <a:xfrm rot="20287258">
            <a:off x="3707933" y="2926512"/>
            <a:ext cx="4269997" cy="43622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-	-		-	-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6812292-07C2-4BFB-9439-ECE75947834F}"/>
              </a:ext>
            </a:extLst>
          </p:cNvPr>
          <p:cNvSpPr/>
          <p:nvPr/>
        </p:nvSpPr>
        <p:spPr>
          <a:xfrm>
            <a:off x="3998546" y="4018941"/>
            <a:ext cx="771786" cy="7717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Na</a:t>
            </a:r>
            <a:r>
              <a:rPr lang="en-GB" baseline="30000" dirty="0"/>
              <a:t>+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93D997E-FD0E-4728-BCAD-E41C4AF18F70}"/>
              </a:ext>
            </a:extLst>
          </p:cNvPr>
          <p:cNvSpPr/>
          <p:nvPr/>
        </p:nvSpPr>
        <p:spPr>
          <a:xfrm>
            <a:off x="6816055" y="2936196"/>
            <a:ext cx="771786" cy="7717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Na</a:t>
            </a:r>
            <a:r>
              <a:rPr lang="en-GB" baseline="30000" dirty="0"/>
              <a:t>+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B3C6CC0-C131-4D59-B5CD-83B5352547FA}"/>
              </a:ext>
            </a:extLst>
          </p:cNvPr>
          <p:cNvSpPr/>
          <p:nvPr/>
        </p:nvSpPr>
        <p:spPr>
          <a:xfrm>
            <a:off x="4770332" y="2351420"/>
            <a:ext cx="771786" cy="7717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Na</a:t>
            </a:r>
            <a:r>
              <a:rPr lang="en-GB" baseline="30000" dirty="0"/>
              <a:t>+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A4A2D8A-D8A6-4341-BCCE-99A1C84E7F45}"/>
              </a:ext>
            </a:extLst>
          </p:cNvPr>
          <p:cNvSpPr/>
          <p:nvPr/>
        </p:nvSpPr>
        <p:spPr>
          <a:xfrm>
            <a:off x="5431021" y="3497219"/>
            <a:ext cx="823819" cy="823819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Ca</a:t>
            </a:r>
            <a:r>
              <a:rPr lang="en-GB" baseline="30000" dirty="0"/>
              <a:t>2+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1DDEC12-6336-4BE9-8696-0A6378230AB4}"/>
              </a:ext>
            </a:extLst>
          </p:cNvPr>
          <p:cNvSpPr/>
          <p:nvPr/>
        </p:nvSpPr>
        <p:spPr>
          <a:xfrm>
            <a:off x="3121218" y="2884163"/>
            <a:ext cx="823819" cy="823819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Ca</a:t>
            </a:r>
            <a:r>
              <a:rPr lang="en-GB" baseline="30000" dirty="0"/>
              <a:t>2+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813E69B-0C4A-401E-B179-4B568094699F}"/>
              </a:ext>
            </a:extLst>
          </p:cNvPr>
          <p:cNvSpPr/>
          <p:nvPr/>
        </p:nvSpPr>
        <p:spPr>
          <a:xfrm>
            <a:off x="6029984" y="1813333"/>
            <a:ext cx="823819" cy="823819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Ca</a:t>
            </a:r>
            <a:r>
              <a:rPr lang="en-GB" baseline="30000" dirty="0"/>
              <a:t>2+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A0E0221-51DC-41E9-9939-9FD5407E41E8}"/>
              </a:ext>
            </a:extLst>
          </p:cNvPr>
          <p:cNvSpPr/>
          <p:nvPr/>
        </p:nvSpPr>
        <p:spPr>
          <a:xfrm>
            <a:off x="580752" y="1510939"/>
            <a:ext cx="823819" cy="823819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Ca</a:t>
            </a:r>
            <a:r>
              <a:rPr lang="en-GB" baseline="30000" dirty="0"/>
              <a:t>2+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F5FA7A8-5E00-46CE-85A0-DDC304752805}"/>
              </a:ext>
            </a:extLst>
          </p:cNvPr>
          <p:cNvSpPr/>
          <p:nvPr/>
        </p:nvSpPr>
        <p:spPr>
          <a:xfrm>
            <a:off x="632785" y="4346548"/>
            <a:ext cx="771786" cy="7717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Na</a:t>
            </a:r>
            <a:r>
              <a:rPr lang="en-GB" baseline="30000" dirty="0"/>
              <a:t>+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43A5658-A9BF-4E8E-B88E-2FC7D790A36E}"/>
              </a:ext>
            </a:extLst>
          </p:cNvPr>
          <p:cNvSpPr txBox="1"/>
          <p:nvPr/>
        </p:nvSpPr>
        <p:spPr>
          <a:xfrm>
            <a:off x="7925763" y="1885008"/>
            <a:ext cx="20098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>
                <a:solidFill>
                  <a:schemeClr val="accent2"/>
                </a:solidFill>
              </a:rPr>
              <a:t>Clay Particle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2A7417D-DB08-4830-88CE-01E9DDDF7230}"/>
              </a:ext>
            </a:extLst>
          </p:cNvPr>
          <p:cNvSpPr txBox="1"/>
          <p:nvPr/>
        </p:nvSpPr>
        <p:spPr>
          <a:xfrm>
            <a:off x="8976220" y="2637152"/>
            <a:ext cx="12906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>
                <a:solidFill>
                  <a:schemeClr val="accent1"/>
                </a:solidFill>
              </a:rPr>
              <a:t>Cations</a:t>
            </a:r>
            <a:endParaRPr lang="en-GB" b="1" dirty="0">
              <a:solidFill>
                <a:schemeClr val="accent1"/>
              </a:solidFill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D9FCC07-CFA9-4CA8-B718-A93AB53B24BA}"/>
              </a:ext>
            </a:extLst>
          </p:cNvPr>
          <p:cNvSpPr/>
          <p:nvPr/>
        </p:nvSpPr>
        <p:spPr>
          <a:xfrm>
            <a:off x="9443011" y="3483286"/>
            <a:ext cx="823819" cy="823819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Ca</a:t>
            </a:r>
            <a:r>
              <a:rPr lang="en-GB" baseline="30000" dirty="0"/>
              <a:t>2+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AE98F32-01F0-43AA-90F9-D4485A4FDDDB}"/>
              </a:ext>
            </a:extLst>
          </p:cNvPr>
          <p:cNvSpPr/>
          <p:nvPr/>
        </p:nvSpPr>
        <p:spPr>
          <a:xfrm>
            <a:off x="6853803" y="5109017"/>
            <a:ext cx="771786" cy="7717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Na</a:t>
            </a:r>
            <a:r>
              <a:rPr lang="en-GB" baseline="30000" dirty="0"/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3727170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7B0FD7-4E58-4062-846C-10D1697FC3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7414" y="5663589"/>
            <a:ext cx="11974585" cy="1155569"/>
          </a:xfrm>
        </p:spPr>
        <p:txBody>
          <a:bodyPr>
            <a:normAutofit fontScale="85000" lnSpcReduction="20000"/>
          </a:bodyPr>
          <a:lstStyle/>
          <a:p>
            <a:r>
              <a:rPr lang="en-GB" dirty="0"/>
              <a:t>When solute changes (i.e. freshwater -&gt; seawater) different cations desorb and adsorb</a:t>
            </a:r>
          </a:p>
          <a:p>
            <a:r>
              <a:rPr lang="en-GB" dirty="0"/>
              <a:t>Most common reaction, adsorbed ‘freshwater’ calcium is exchanged for ‘seawater’ sodium </a:t>
            </a:r>
          </a:p>
          <a:p>
            <a:r>
              <a:rPr lang="en-GB" dirty="0"/>
              <a:t>Charge balance is maintained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03D09A2-7C85-43A2-8510-DCB58DCEDB46}"/>
              </a:ext>
            </a:extLst>
          </p:cNvPr>
          <p:cNvSpPr/>
          <p:nvPr/>
        </p:nvSpPr>
        <p:spPr>
          <a:xfrm rot="20287258">
            <a:off x="1285314" y="3047605"/>
            <a:ext cx="1436780" cy="15470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BEAE6CC-9F45-4A92-BB01-43DEDA97AED8}"/>
              </a:ext>
            </a:extLst>
          </p:cNvPr>
          <p:cNvSpPr/>
          <p:nvPr/>
        </p:nvSpPr>
        <p:spPr>
          <a:xfrm>
            <a:off x="1376260" y="3442619"/>
            <a:ext cx="259693" cy="27370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aseline="30000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E56DFF5-BF26-47CA-90B8-7834968869D2}"/>
              </a:ext>
            </a:extLst>
          </p:cNvPr>
          <p:cNvSpPr/>
          <p:nvPr/>
        </p:nvSpPr>
        <p:spPr>
          <a:xfrm>
            <a:off x="2324303" y="3058636"/>
            <a:ext cx="259693" cy="27370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aseline="30000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1E13649-F2A6-42BA-8884-39560583AC79}"/>
              </a:ext>
            </a:extLst>
          </p:cNvPr>
          <p:cNvSpPr/>
          <p:nvPr/>
        </p:nvSpPr>
        <p:spPr>
          <a:xfrm>
            <a:off x="922953" y="4332966"/>
            <a:ext cx="259693" cy="27370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aseline="30000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1A67B9C-5EE4-4782-BAE2-6CFC0FB2DB91}"/>
              </a:ext>
            </a:extLst>
          </p:cNvPr>
          <p:cNvSpPr/>
          <p:nvPr/>
        </p:nvSpPr>
        <p:spPr>
          <a:xfrm>
            <a:off x="1858263" y="3257596"/>
            <a:ext cx="277201" cy="29215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aseline="30000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90805B5-8A2F-4BDF-ACD5-EFC4453EC662}"/>
              </a:ext>
            </a:extLst>
          </p:cNvPr>
          <p:cNvSpPr/>
          <p:nvPr/>
        </p:nvSpPr>
        <p:spPr>
          <a:xfrm>
            <a:off x="1081054" y="3040183"/>
            <a:ext cx="277201" cy="29215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aseline="30000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824D3B8-81BF-4B5C-87E1-46485CF3B307}"/>
              </a:ext>
            </a:extLst>
          </p:cNvPr>
          <p:cNvSpPr/>
          <p:nvPr/>
        </p:nvSpPr>
        <p:spPr>
          <a:xfrm>
            <a:off x="4792847" y="2215808"/>
            <a:ext cx="277201" cy="29215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aseline="300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51C2F45-8735-4DF4-85C0-3409EDC8E0A7}"/>
              </a:ext>
            </a:extLst>
          </p:cNvPr>
          <p:cNvSpPr txBox="1"/>
          <p:nvPr/>
        </p:nvSpPr>
        <p:spPr>
          <a:xfrm>
            <a:off x="1182646" y="38842"/>
            <a:ext cx="270067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8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Freshwater</a:t>
            </a:r>
          </a:p>
          <a:p>
            <a:pPr algn="ctr"/>
            <a:r>
              <a:rPr lang="en-GB" sz="28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(high Ca/low Na)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6965B0F-833F-4407-B7EA-2675AC8E8C6E}"/>
              </a:ext>
            </a:extLst>
          </p:cNvPr>
          <p:cNvSpPr txBox="1"/>
          <p:nvPr/>
        </p:nvSpPr>
        <p:spPr>
          <a:xfrm>
            <a:off x="8032339" y="0"/>
            <a:ext cx="270067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8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Seawater</a:t>
            </a:r>
          </a:p>
          <a:p>
            <a:pPr algn="ctr"/>
            <a:r>
              <a:rPr lang="en-GB" sz="28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(low Ca/high Na)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91CA0EF-F486-4466-A223-BF24447B68AB}"/>
              </a:ext>
            </a:extLst>
          </p:cNvPr>
          <p:cNvSpPr/>
          <p:nvPr/>
        </p:nvSpPr>
        <p:spPr>
          <a:xfrm>
            <a:off x="146308" y="244202"/>
            <a:ext cx="823819" cy="823819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Ca</a:t>
            </a:r>
            <a:r>
              <a:rPr lang="en-GB" baseline="30000" dirty="0"/>
              <a:t>2+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3C51D99-170D-4CE1-95C3-C30696D8C674}"/>
              </a:ext>
            </a:extLst>
          </p:cNvPr>
          <p:cNvSpPr/>
          <p:nvPr/>
        </p:nvSpPr>
        <p:spPr>
          <a:xfrm>
            <a:off x="4159662" y="221163"/>
            <a:ext cx="771786" cy="7717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Na</a:t>
            </a:r>
            <a:r>
              <a:rPr lang="en-GB" baseline="30000" dirty="0"/>
              <a:t>+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08DB8D22-32FF-418C-90A2-0ECF77566B17}"/>
              </a:ext>
            </a:extLst>
          </p:cNvPr>
          <p:cNvSpPr/>
          <p:nvPr/>
        </p:nvSpPr>
        <p:spPr>
          <a:xfrm>
            <a:off x="1635953" y="2814626"/>
            <a:ext cx="277201" cy="29215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aseline="30000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B898EBEB-FE53-4847-8E69-D743DD7EFEAD}"/>
              </a:ext>
            </a:extLst>
          </p:cNvPr>
          <p:cNvSpPr/>
          <p:nvPr/>
        </p:nvSpPr>
        <p:spPr>
          <a:xfrm>
            <a:off x="2135464" y="2634375"/>
            <a:ext cx="277201" cy="29215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aseline="30000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5B9029F4-9A66-477D-9763-58F678BDACED}"/>
              </a:ext>
            </a:extLst>
          </p:cNvPr>
          <p:cNvSpPr/>
          <p:nvPr/>
        </p:nvSpPr>
        <p:spPr>
          <a:xfrm>
            <a:off x="1488597" y="1872941"/>
            <a:ext cx="277201" cy="29215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aseline="30000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CE31904A-B186-4F50-AF1D-1ECAA6154044}"/>
              </a:ext>
            </a:extLst>
          </p:cNvPr>
          <p:cNvSpPr/>
          <p:nvPr/>
        </p:nvSpPr>
        <p:spPr>
          <a:xfrm>
            <a:off x="3217114" y="4271859"/>
            <a:ext cx="277201" cy="29215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aseline="30000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9F54BB00-B54F-4540-8657-B9501C923C4B}"/>
              </a:ext>
            </a:extLst>
          </p:cNvPr>
          <p:cNvSpPr/>
          <p:nvPr/>
        </p:nvSpPr>
        <p:spPr>
          <a:xfrm>
            <a:off x="3744721" y="2748025"/>
            <a:ext cx="277201" cy="29215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aseline="30000" dirty="0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283C58B-8286-4E1E-A084-0085282DBFA0}"/>
              </a:ext>
            </a:extLst>
          </p:cNvPr>
          <p:cNvCxnSpPr/>
          <p:nvPr/>
        </p:nvCxnSpPr>
        <p:spPr>
          <a:xfrm>
            <a:off x="5994981" y="497360"/>
            <a:ext cx="0" cy="485834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F3627272-149C-4C76-A7C7-4860CFDBCBE4}"/>
              </a:ext>
            </a:extLst>
          </p:cNvPr>
          <p:cNvSpPr/>
          <p:nvPr/>
        </p:nvSpPr>
        <p:spPr>
          <a:xfrm>
            <a:off x="169231" y="2262256"/>
            <a:ext cx="277201" cy="29215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aseline="30000" dirty="0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F6DAD808-E5E5-48AD-8144-8A90888A4C6A}"/>
              </a:ext>
            </a:extLst>
          </p:cNvPr>
          <p:cNvGrpSpPr/>
          <p:nvPr/>
        </p:nvGrpSpPr>
        <p:grpSpPr>
          <a:xfrm rot="2588836">
            <a:off x="3981808" y="3475117"/>
            <a:ext cx="1641040" cy="1081949"/>
            <a:chOff x="3981808" y="3475117"/>
            <a:chExt cx="1641040" cy="1081949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285DD829-F6A1-4096-BA61-2C96B1C4FD8E}"/>
                </a:ext>
              </a:extLst>
            </p:cNvPr>
            <p:cNvSpPr/>
            <p:nvPr/>
          </p:nvSpPr>
          <p:spPr>
            <a:xfrm rot="20287258">
              <a:off x="4186068" y="3888347"/>
              <a:ext cx="1436780" cy="154703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D6FE43BB-4449-4545-A896-B2B973DA5A40}"/>
                </a:ext>
              </a:extLst>
            </p:cNvPr>
            <p:cNvSpPr/>
            <p:nvPr/>
          </p:nvSpPr>
          <p:spPr>
            <a:xfrm>
              <a:off x="4277014" y="4283361"/>
              <a:ext cx="259693" cy="27370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aseline="30000" dirty="0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07D23CE9-FF1E-4F79-B546-0EBD645F0319}"/>
                </a:ext>
              </a:extLst>
            </p:cNvPr>
            <p:cNvSpPr/>
            <p:nvPr/>
          </p:nvSpPr>
          <p:spPr>
            <a:xfrm>
              <a:off x="5225057" y="3899378"/>
              <a:ext cx="259693" cy="27370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aseline="30000" dirty="0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350DEEED-38A6-4230-A58A-80A43EDD6B6F}"/>
                </a:ext>
              </a:extLst>
            </p:cNvPr>
            <p:cNvSpPr/>
            <p:nvPr/>
          </p:nvSpPr>
          <p:spPr>
            <a:xfrm>
              <a:off x="4759017" y="4098338"/>
              <a:ext cx="277201" cy="292158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aseline="30000" dirty="0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B2F1295A-618B-4E40-A662-3486A35F9639}"/>
                </a:ext>
              </a:extLst>
            </p:cNvPr>
            <p:cNvSpPr/>
            <p:nvPr/>
          </p:nvSpPr>
          <p:spPr>
            <a:xfrm>
              <a:off x="3981808" y="3880925"/>
              <a:ext cx="277201" cy="292158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aseline="30000" dirty="0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A020A809-5C42-4165-A2F3-85435ABE067F}"/>
                </a:ext>
              </a:extLst>
            </p:cNvPr>
            <p:cNvSpPr/>
            <p:nvPr/>
          </p:nvSpPr>
          <p:spPr>
            <a:xfrm>
              <a:off x="4536707" y="3655368"/>
              <a:ext cx="277201" cy="292158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aseline="30000" dirty="0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697AE288-5513-481C-8894-544F8840D03D}"/>
                </a:ext>
              </a:extLst>
            </p:cNvPr>
            <p:cNvSpPr/>
            <p:nvPr/>
          </p:nvSpPr>
          <p:spPr>
            <a:xfrm>
              <a:off x="5036218" y="3475117"/>
              <a:ext cx="277201" cy="292158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aseline="30000" dirty="0"/>
            </a:p>
          </p:txBody>
        </p: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9C94FBE9-1C92-4AB9-9585-CA427603FF96}"/>
              </a:ext>
            </a:extLst>
          </p:cNvPr>
          <p:cNvSpPr/>
          <p:nvPr/>
        </p:nvSpPr>
        <p:spPr>
          <a:xfrm rot="20287258">
            <a:off x="7538637" y="2785266"/>
            <a:ext cx="1436780" cy="15470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9F0218BF-0E0E-435B-BC8E-8FC92888DFB6}"/>
              </a:ext>
            </a:extLst>
          </p:cNvPr>
          <p:cNvSpPr/>
          <p:nvPr/>
        </p:nvSpPr>
        <p:spPr>
          <a:xfrm>
            <a:off x="7636424" y="3175194"/>
            <a:ext cx="259693" cy="27370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aseline="30000" dirty="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5AA1AFFE-1652-4548-AD07-F15858CCCBA1}"/>
              </a:ext>
            </a:extLst>
          </p:cNvPr>
          <p:cNvSpPr/>
          <p:nvPr/>
        </p:nvSpPr>
        <p:spPr>
          <a:xfrm>
            <a:off x="8584467" y="2791211"/>
            <a:ext cx="259693" cy="27370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aseline="30000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3656DA37-D182-4A2E-A613-D4B7847DFEE3}"/>
              </a:ext>
            </a:extLst>
          </p:cNvPr>
          <p:cNvSpPr/>
          <p:nvPr/>
        </p:nvSpPr>
        <p:spPr>
          <a:xfrm>
            <a:off x="7183117" y="4065541"/>
            <a:ext cx="259693" cy="27370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aseline="30000" dirty="0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E94F7C73-5EC4-4ED0-BE81-82FD4C96E286}"/>
              </a:ext>
            </a:extLst>
          </p:cNvPr>
          <p:cNvSpPr/>
          <p:nvPr/>
        </p:nvSpPr>
        <p:spPr>
          <a:xfrm>
            <a:off x="8118427" y="2990171"/>
            <a:ext cx="277201" cy="29215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aseline="30000" dirty="0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D96163F7-0853-4977-8526-B1A80AE7FCF6}"/>
              </a:ext>
            </a:extLst>
          </p:cNvPr>
          <p:cNvSpPr/>
          <p:nvPr/>
        </p:nvSpPr>
        <p:spPr>
          <a:xfrm>
            <a:off x="11053011" y="1948383"/>
            <a:ext cx="277201" cy="29215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aseline="30000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19202554-0626-4650-97BC-5D96D9B05347}"/>
              </a:ext>
            </a:extLst>
          </p:cNvPr>
          <p:cNvSpPr/>
          <p:nvPr/>
        </p:nvSpPr>
        <p:spPr>
          <a:xfrm>
            <a:off x="7979826" y="2522468"/>
            <a:ext cx="277201" cy="29215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aseline="30000" dirty="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52D54C4E-A75F-4AF7-813C-C5A8E0CAB9A9}"/>
              </a:ext>
            </a:extLst>
          </p:cNvPr>
          <p:cNvSpPr/>
          <p:nvPr/>
        </p:nvSpPr>
        <p:spPr>
          <a:xfrm>
            <a:off x="8307265" y="2371965"/>
            <a:ext cx="277201" cy="29215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aseline="30000" dirty="0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932FB33C-3325-4920-8131-08447A17B96C}"/>
              </a:ext>
            </a:extLst>
          </p:cNvPr>
          <p:cNvSpPr/>
          <p:nvPr/>
        </p:nvSpPr>
        <p:spPr>
          <a:xfrm>
            <a:off x="8566959" y="2289430"/>
            <a:ext cx="277201" cy="29215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aseline="30000" dirty="0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4C009C45-F436-4E7A-805B-E3EE68381737}"/>
              </a:ext>
            </a:extLst>
          </p:cNvPr>
          <p:cNvSpPr/>
          <p:nvPr/>
        </p:nvSpPr>
        <p:spPr>
          <a:xfrm>
            <a:off x="8445866" y="1564419"/>
            <a:ext cx="277201" cy="29215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aseline="30000" dirty="0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353FCF22-87BB-4BFC-9116-9A05230D9B89}"/>
              </a:ext>
            </a:extLst>
          </p:cNvPr>
          <p:cNvSpPr/>
          <p:nvPr/>
        </p:nvSpPr>
        <p:spPr>
          <a:xfrm>
            <a:off x="6429395" y="1994831"/>
            <a:ext cx="277201" cy="29215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aseline="30000" dirty="0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11DBA9F0-B190-4F8D-8F76-4A4F93708E71}"/>
              </a:ext>
            </a:extLst>
          </p:cNvPr>
          <p:cNvSpPr/>
          <p:nvPr/>
        </p:nvSpPr>
        <p:spPr>
          <a:xfrm>
            <a:off x="7323102" y="2862545"/>
            <a:ext cx="277201" cy="29215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aseline="30000" dirty="0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333BE5F8-D97E-4C55-B39D-6822BF223E1B}"/>
              </a:ext>
            </a:extLst>
          </p:cNvPr>
          <p:cNvSpPr/>
          <p:nvPr/>
        </p:nvSpPr>
        <p:spPr>
          <a:xfrm>
            <a:off x="7562790" y="2684983"/>
            <a:ext cx="277201" cy="29215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aseline="30000" dirty="0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C9383289-E985-46EB-8880-E317FC9923A5}"/>
              </a:ext>
            </a:extLst>
          </p:cNvPr>
          <p:cNvSpPr/>
          <p:nvPr/>
        </p:nvSpPr>
        <p:spPr>
          <a:xfrm>
            <a:off x="10028666" y="4237646"/>
            <a:ext cx="277201" cy="29215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aseline="30000" dirty="0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700D89EB-7BF3-4897-8D66-4FCD5926063B}"/>
              </a:ext>
            </a:extLst>
          </p:cNvPr>
          <p:cNvSpPr/>
          <p:nvPr/>
        </p:nvSpPr>
        <p:spPr>
          <a:xfrm>
            <a:off x="9244076" y="4220031"/>
            <a:ext cx="277201" cy="29215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aseline="30000" dirty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E79B3810-6EFD-4BDD-B45C-BA8FF7B97ADB}"/>
              </a:ext>
            </a:extLst>
          </p:cNvPr>
          <p:cNvSpPr/>
          <p:nvPr/>
        </p:nvSpPr>
        <p:spPr>
          <a:xfrm rot="1276094">
            <a:off x="9748099" y="4158120"/>
            <a:ext cx="1436780" cy="15470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7431FFC9-8885-4531-A720-0DF32993BBE7}"/>
              </a:ext>
            </a:extLst>
          </p:cNvPr>
          <p:cNvSpPr/>
          <p:nvPr/>
        </p:nvSpPr>
        <p:spPr>
          <a:xfrm rot="2588836">
            <a:off x="9662765" y="4089937"/>
            <a:ext cx="259693" cy="27370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aseline="30000" dirty="0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6E702D7A-6142-469D-91B5-6EC182E9617C}"/>
              </a:ext>
            </a:extLst>
          </p:cNvPr>
          <p:cNvSpPr/>
          <p:nvPr/>
        </p:nvSpPr>
        <p:spPr>
          <a:xfrm rot="2588836">
            <a:off x="10617052" y="4458127"/>
            <a:ext cx="259693" cy="27370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aseline="30000" dirty="0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41A1076A-DEE1-4C2D-985A-B3393FB995AC}"/>
              </a:ext>
            </a:extLst>
          </p:cNvPr>
          <p:cNvSpPr/>
          <p:nvPr/>
        </p:nvSpPr>
        <p:spPr>
          <a:xfrm rot="2588836">
            <a:off x="10273029" y="3812844"/>
            <a:ext cx="277201" cy="29215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aseline="30000" dirty="0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1CCAE22D-7DC3-4991-8F5A-DE4CCB42183C}"/>
              </a:ext>
            </a:extLst>
          </p:cNvPr>
          <p:cNvSpPr/>
          <p:nvPr/>
        </p:nvSpPr>
        <p:spPr>
          <a:xfrm rot="2588836">
            <a:off x="10760740" y="4022937"/>
            <a:ext cx="277201" cy="29215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aseline="30000" dirty="0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D104004A-C30C-407C-8D9C-7642AF7668D2}"/>
              </a:ext>
            </a:extLst>
          </p:cNvPr>
          <p:cNvSpPr/>
          <p:nvPr/>
        </p:nvSpPr>
        <p:spPr>
          <a:xfrm>
            <a:off x="9646625" y="3659711"/>
            <a:ext cx="277201" cy="29215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aseline="30000" dirty="0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026D0F6D-7358-4FEC-93E8-869C7B08DFA1}"/>
              </a:ext>
            </a:extLst>
          </p:cNvPr>
          <p:cNvSpPr/>
          <p:nvPr/>
        </p:nvSpPr>
        <p:spPr>
          <a:xfrm>
            <a:off x="9923826" y="3681828"/>
            <a:ext cx="277201" cy="29215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aseline="30000" dirty="0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19377333-93CB-44DC-A6BB-B0504F084355}"/>
              </a:ext>
            </a:extLst>
          </p:cNvPr>
          <p:cNvSpPr/>
          <p:nvPr/>
        </p:nvSpPr>
        <p:spPr>
          <a:xfrm>
            <a:off x="10273028" y="4315786"/>
            <a:ext cx="277201" cy="29215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aseline="30000" dirty="0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316BB0E9-0A44-4EBC-A03F-65628E58AED2}"/>
              </a:ext>
            </a:extLst>
          </p:cNvPr>
          <p:cNvSpPr/>
          <p:nvPr/>
        </p:nvSpPr>
        <p:spPr>
          <a:xfrm>
            <a:off x="10493953" y="2897058"/>
            <a:ext cx="277201" cy="29215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aseline="30000" dirty="0"/>
          </a:p>
        </p:txBody>
      </p:sp>
    </p:spTree>
    <p:extLst>
      <p:ext uri="{BB962C8B-B14F-4D97-AF65-F5344CB8AC3E}">
        <p14:creationId xmlns:p14="http://schemas.microsoft.com/office/powerpoint/2010/main" val="24273198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6">
            <a:extLst>
              <a:ext uri="{FF2B5EF4-FFF2-40B4-BE49-F238E27FC236}">
                <a16:creationId xmlns:a16="http://schemas.microsoft.com/office/drawing/2014/main" id="{143E44F8-B16D-44D1-B226-E964F9CF8C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76350" y="6477801"/>
            <a:ext cx="9639300" cy="434173"/>
          </a:xfrm>
        </p:spPr>
        <p:txBody>
          <a:bodyPr/>
          <a:lstStyle/>
          <a:p>
            <a:r>
              <a:rPr lang="en-GB" i="1" dirty="0">
                <a:cs typeface="Calibri"/>
              </a:rPr>
              <a:t>“Global silicate weathering flux overestimated because of sediment–water cation exchange” Tipper et al. 2016 </a:t>
            </a:r>
            <a:endParaRPr lang="en-US" dirty="0">
              <a:cs typeface="Calibri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42DE3D1-824F-4857-9B3D-9BF4AA6605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3475" y="163113"/>
            <a:ext cx="7536500" cy="120439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B893B0E-04CD-4C98-8E3A-1891000810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6350" y="1367511"/>
            <a:ext cx="9514689" cy="4750399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84EBA34-1F3F-4340-BB96-6DE4E4E9CC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4558" y="6090561"/>
            <a:ext cx="12710020" cy="1276028"/>
          </a:xfrm>
        </p:spPr>
        <p:txBody>
          <a:bodyPr/>
          <a:lstStyle/>
          <a:p>
            <a:r>
              <a:rPr lang="en-GB" dirty="0"/>
              <a:t>A second order effect, but important to take into consideration </a:t>
            </a:r>
          </a:p>
        </p:txBody>
      </p:sp>
    </p:spTree>
    <p:extLst>
      <p:ext uri="{BB962C8B-B14F-4D97-AF65-F5344CB8AC3E}">
        <p14:creationId xmlns:p14="http://schemas.microsoft.com/office/powerpoint/2010/main" val="17896122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CD5AD-7F30-4C6C-98FD-E71F2BCB19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834" y="58724"/>
            <a:ext cx="10019951" cy="914400"/>
          </a:xfrm>
        </p:spPr>
        <p:txBody>
          <a:bodyPr/>
          <a:lstStyle/>
          <a:p>
            <a:r>
              <a:rPr lang="en-GB" dirty="0"/>
              <a:t>Environmental DNA (eDNA)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7B0FD7-4E58-4062-846C-10D1697FC3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834" y="1720762"/>
            <a:ext cx="5629713" cy="3856468"/>
          </a:xfrm>
        </p:spPr>
        <p:txBody>
          <a:bodyPr/>
          <a:lstStyle/>
          <a:p>
            <a:r>
              <a:rPr lang="en-GB" dirty="0"/>
              <a:t>Organisms shed DNA into their aquatic environment </a:t>
            </a:r>
          </a:p>
          <a:p>
            <a:r>
              <a:rPr lang="en-GB" dirty="0"/>
              <a:t>This can be detected in samples</a:t>
            </a:r>
          </a:p>
          <a:p>
            <a:r>
              <a:rPr lang="en-GB" dirty="0"/>
              <a:t>Hence, presence of a species can be monitored without time-consuming/challenging real-term observation</a:t>
            </a:r>
          </a:p>
          <a:p>
            <a:r>
              <a:rPr lang="en-GB" dirty="0"/>
              <a:t>Aquatic eDNA lasts up to 21 days</a:t>
            </a:r>
          </a:p>
          <a:p>
            <a:endParaRPr lang="en-GB" dirty="0"/>
          </a:p>
          <a:p>
            <a:endParaRPr lang="en-GB" dirty="0"/>
          </a:p>
        </p:txBody>
      </p:sp>
      <p:pic>
        <p:nvPicPr>
          <p:cNvPr id="4098" name="Picture 2" descr="Environmental DNA – how a tool used to detect endangered wildlife ended up  helping fight the COVID-19 pandemic">
            <a:extLst>
              <a:ext uri="{FF2B5EF4-FFF2-40B4-BE49-F238E27FC236}">
                <a16:creationId xmlns:a16="http://schemas.microsoft.com/office/drawing/2014/main" id="{A53C754C-17A2-4FB3-A818-7DE76BBDB2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7461" y="1280770"/>
            <a:ext cx="6137800" cy="4296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50710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CD5AD-7F30-4C6C-98FD-E71F2BCB19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470" y="314792"/>
            <a:ext cx="10515600" cy="591220"/>
          </a:xfrm>
        </p:spPr>
        <p:txBody>
          <a:bodyPr>
            <a:normAutofit fontScale="90000"/>
          </a:bodyPr>
          <a:lstStyle/>
          <a:p>
            <a:r>
              <a:rPr lang="en-GB" dirty="0"/>
              <a:t>Fluvial eDNA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2FF01F5-96CF-4F89-B2AD-83F73A040A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580" y="6039443"/>
            <a:ext cx="10515600" cy="1513194"/>
          </a:xfrm>
        </p:spPr>
        <p:txBody>
          <a:bodyPr/>
          <a:lstStyle/>
          <a:p>
            <a:r>
              <a:rPr lang="en-GB" dirty="0"/>
              <a:t>Downstream eDNA is a mixture of upstream species distributions</a:t>
            </a:r>
          </a:p>
        </p:txBody>
      </p:sp>
      <p:pic>
        <p:nvPicPr>
          <p:cNvPr id="6146" name="Picture 2" descr="figure1">
            <a:extLst>
              <a:ext uri="{FF2B5EF4-FFF2-40B4-BE49-F238E27FC236}">
                <a16:creationId xmlns:a16="http://schemas.microsoft.com/office/drawing/2014/main" id="{F2965DEE-6B6F-427C-BF79-7F41BDB33D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435"/>
          <a:stretch/>
        </p:blipFill>
        <p:spPr bwMode="auto">
          <a:xfrm>
            <a:off x="1744909" y="953909"/>
            <a:ext cx="3372375" cy="5008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figure5">
            <a:extLst>
              <a:ext uri="{FF2B5EF4-FFF2-40B4-BE49-F238E27FC236}">
                <a16:creationId xmlns:a16="http://schemas.microsoft.com/office/drawing/2014/main" id="{BB7E4D51-3D07-41DB-B128-B81885BA6C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258"/>
          <a:stretch/>
        </p:blipFill>
        <p:spPr bwMode="auto">
          <a:xfrm>
            <a:off x="5635611" y="1096730"/>
            <a:ext cx="3046993" cy="4033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figure5">
            <a:extLst>
              <a:ext uri="{FF2B5EF4-FFF2-40B4-BE49-F238E27FC236}">
                <a16:creationId xmlns:a16="http://schemas.microsoft.com/office/drawing/2014/main" id="{D6063F4F-1640-4FD7-A01E-C6CDE37DB4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194" b="29845"/>
          <a:stretch/>
        </p:blipFill>
        <p:spPr bwMode="auto">
          <a:xfrm>
            <a:off x="9320168" y="2060793"/>
            <a:ext cx="509326" cy="2104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B9EDBA5-CC1F-4850-A736-166DEB4F99B3}"/>
              </a:ext>
            </a:extLst>
          </p:cNvPr>
          <p:cNvSpPr/>
          <p:nvPr/>
        </p:nvSpPr>
        <p:spPr>
          <a:xfrm>
            <a:off x="4966282" y="2168450"/>
            <a:ext cx="478173" cy="11891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8A7E12-D177-4AA4-A4DD-53C6E4AC80AB}"/>
              </a:ext>
            </a:extLst>
          </p:cNvPr>
          <p:cNvSpPr/>
          <p:nvPr/>
        </p:nvSpPr>
        <p:spPr>
          <a:xfrm>
            <a:off x="8284126" y="1096730"/>
            <a:ext cx="478173" cy="25146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244C2B9-F40F-4128-A6FE-7E1EE823BD75}"/>
              </a:ext>
            </a:extLst>
          </p:cNvPr>
          <p:cNvSpPr/>
          <p:nvPr/>
        </p:nvSpPr>
        <p:spPr>
          <a:xfrm>
            <a:off x="5790402" y="1019889"/>
            <a:ext cx="3580898" cy="2904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>
                    <a:lumMod val="95000"/>
                    <a:lumOff val="5000"/>
                  </a:schemeClr>
                </a:solidFill>
              </a:rPr>
              <a:t>Genus Richness</a:t>
            </a:r>
          </a:p>
        </p:txBody>
      </p:sp>
      <p:sp>
        <p:nvSpPr>
          <p:cNvPr id="14" name="Footer Placeholder 6">
            <a:extLst>
              <a:ext uri="{FF2B5EF4-FFF2-40B4-BE49-F238E27FC236}">
                <a16:creationId xmlns:a16="http://schemas.microsoft.com/office/drawing/2014/main" id="{2B732D2E-89ED-4865-8BB1-3495ECAFE1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76350" y="6477801"/>
            <a:ext cx="9639300" cy="434173"/>
          </a:xfrm>
        </p:spPr>
        <p:txBody>
          <a:bodyPr/>
          <a:lstStyle/>
          <a:p>
            <a:r>
              <a:rPr lang="en-GB" i="1" dirty="0">
                <a:cs typeface="Calibri"/>
              </a:rPr>
              <a:t>“Environmental DNA allows upscaling spatial patterns of biodiversity in freshwater ecosystems” </a:t>
            </a:r>
            <a:r>
              <a:rPr lang="en-GB" i="1" dirty="0" err="1">
                <a:cs typeface="Calibri"/>
              </a:rPr>
              <a:t>Carraro</a:t>
            </a:r>
            <a:r>
              <a:rPr lang="en-GB" i="1" dirty="0">
                <a:cs typeface="Calibri"/>
              </a:rPr>
              <a:t> et al. 2020</a:t>
            </a:r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702983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CD5AD-7F30-4C6C-98FD-E71F2BCB19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1428"/>
            <a:ext cx="10515600" cy="599609"/>
          </a:xfrm>
        </p:spPr>
        <p:txBody>
          <a:bodyPr>
            <a:normAutofit fontScale="90000"/>
          </a:bodyPr>
          <a:lstStyle/>
          <a:p>
            <a:r>
              <a:rPr lang="en-GB" dirty="0"/>
              <a:t>The problem of fluvial point-data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7B0FD7-4E58-4062-846C-10D1697FC3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3666" y="2031154"/>
            <a:ext cx="4567107" cy="4172503"/>
          </a:xfrm>
        </p:spPr>
        <p:txBody>
          <a:bodyPr/>
          <a:lstStyle/>
          <a:p>
            <a:r>
              <a:rPr lang="en-GB" dirty="0"/>
              <a:t>Consider samples of any data along a drainage network</a:t>
            </a:r>
          </a:p>
          <a:p>
            <a:r>
              <a:rPr lang="en-GB" dirty="0"/>
              <a:t>eDNA, </a:t>
            </a:r>
            <a:r>
              <a:rPr lang="en-GB" dirty="0" err="1"/>
              <a:t>hydrogeochemistry</a:t>
            </a:r>
            <a:r>
              <a:rPr lang="en-GB" dirty="0"/>
              <a:t>, sediment geochemistry </a:t>
            </a:r>
          </a:p>
          <a:p>
            <a:r>
              <a:rPr lang="en-GB" dirty="0"/>
              <a:t>What is the appropriate way to extrapolate between those points?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37768228-EAB4-4DBB-8FBF-EC35191C7B98}"/>
              </a:ext>
            </a:extLst>
          </p:cNvPr>
          <p:cNvSpPr/>
          <p:nvPr/>
        </p:nvSpPr>
        <p:spPr>
          <a:xfrm>
            <a:off x="5121441" y="1283516"/>
            <a:ext cx="3535998" cy="2709644"/>
          </a:xfrm>
          <a:custGeom>
            <a:avLst/>
            <a:gdLst>
              <a:gd name="connsiteX0" fmla="*/ 46177 w 3535998"/>
              <a:gd name="connsiteY0" fmla="*/ 0 h 2709644"/>
              <a:gd name="connsiteX1" fmla="*/ 46177 w 3535998"/>
              <a:gd name="connsiteY1" fmla="*/ 201335 h 2709644"/>
              <a:gd name="connsiteX2" fmla="*/ 507572 w 3535998"/>
              <a:gd name="connsiteY2" fmla="*/ 771787 h 2709644"/>
              <a:gd name="connsiteX3" fmla="*/ 826353 w 3535998"/>
              <a:gd name="connsiteY3" fmla="*/ 1015067 h 2709644"/>
              <a:gd name="connsiteX4" fmla="*/ 2109869 w 3535998"/>
              <a:gd name="connsiteY4" fmla="*/ 1619075 h 2709644"/>
              <a:gd name="connsiteX5" fmla="*/ 2453818 w 3535998"/>
              <a:gd name="connsiteY5" fmla="*/ 1778466 h 2709644"/>
              <a:gd name="connsiteX6" fmla="*/ 3343051 w 3535998"/>
              <a:gd name="connsiteY6" fmla="*/ 2491530 h 2709644"/>
              <a:gd name="connsiteX7" fmla="*/ 3443719 w 3535998"/>
              <a:gd name="connsiteY7" fmla="*/ 2617365 h 2709644"/>
              <a:gd name="connsiteX8" fmla="*/ 3535998 w 3535998"/>
              <a:gd name="connsiteY8" fmla="*/ 2709644 h 2709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35998" h="2709644">
                <a:moveTo>
                  <a:pt x="46177" y="0"/>
                </a:moveTo>
                <a:cubicBezTo>
                  <a:pt x="-12270" y="73058"/>
                  <a:pt x="-18440" y="58639"/>
                  <a:pt x="46177" y="201335"/>
                </a:cubicBezTo>
                <a:cubicBezTo>
                  <a:pt x="169320" y="473276"/>
                  <a:pt x="275633" y="571621"/>
                  <a:pt x="507572" y="771787"/>
                </a:cubicBezTo>
                <a:cubicBezTo>
                  <a:pt x="608767" y="859120"/>
                  <a:pt x="713790" y="942976"/>
                  <a:pt x="826353" y="1015067"/>
                </a:cubicBezTo>
                <a:cubicBezTo>
                  <a:pt x="1230438" y="1273863"/>
                  <a:pt x="1670054" y="1425310"/>
                  <a:pt x="2109869" y="1619075"/>
                </a:cubicBezTo>
                <a:cubicBezTo>
                  <a:pt x="2225506" y="1670020"/>
                  <a:pt x="2347305" y="1710479"/>
                  <a:pt x="2453818" y="1778466"/>
                </a:cubicBezTo>
                <a:cubicBezTo>
                  <a:pt x="2819508" y="2011885"/>
                  <a:pt x="3050443" y="2125770"/>
                  <a:pt x="3343051" y="2491530"/>
                </a:cubicBezTo>
                <a:cubicBezTo>
                  <a:pt x="3376607" y="2533475"/>
                  <a:pt x="3408128" y="2577132"/>
                  <a:pt x="3443719" y="2617365"/>
                </a:cubicBezTo>
                <a:cubicBezTo>
                  <a:pt x="3472541" y="2649947"/>
                  <a:pt x="3535998" y="2709644"/>
                  <a:pt x="3535998" y="2709644"/>
                </a:cubicBezTo>
              </a:path>
            </a:pathLst>
          </a:cu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E12146B2-8618-4081-AF06-F6B5E5A15806}"/>
              </a:ext>
            </a:extLst>
          </p:cNvPr>
          <p:cNvSpPr/>
          <p:nvPr/>
        </p:nvSpPr>
        <p:spPr>
          <a:xfrm>
            <a:off x="7088697" y="1521008"/>
            <a:ext cx="4244830" cy="4102221"/>
          </a:xfrm>
          <a:custGeom>
            <a:avLst/>
            <a:gdLst>
              <a:gd name="connsiteX0" fmla="*/ 4244830 w 4244830"/>
              <a:gd name="connsiteY0" fmla="*/ 0 h 4102221"/>
              <a:gd name="connsiteX1" fmla="*/ 3900881 w 4244830"/>
              <a:gd name="connsiteY1" fmla="*/ 16778 h 4102221"/>
              <a:gd name="connsiteX2" fmla="*/ 3397542 w 4244830"/>
              <a:gd name="connsiteY2" fmla="*/ 109057 h 4102221"/>
              <a:gd name="connsiteX3" fmla="*/ 3045204 w 4244830"/>
              <a:gd name="connsiteY3" fmla="*/ 302003 h 4102221"/>
              <a:gd name="connsiteX4" fmla="*/ 2793534 w 4244830"/>
              <a:gd name="connsiteY4" fmla="*/ 469783 h 4102221"/>
              <a:gd name="connsiteX5" fmla="*/ 2667699 w 4244830"/>
              <a:gd name="connsiteY5" fmla="*/ 595618 h 4102221"/>
              <a:gd name="connsiteX6" fmla="*/ 2441197 w 4244830"/>
              <a:gd name="connsiteY6" fmla="*/ 1048624 h 4102221"/>
              <a:gd name="connsiteX7" fmla="*/ 2340529 w 4244830"/>
              <a:gd name="connsiteY7" fmla="*/ 1283515 h 4102221"/>
              <a:gd name="connsiteX8" fmla="*/ 2223083 w 4244830"/>
              <a:gd name="connsiteY8" fmla="*/ 1551963 h 4102221"/>
              <a:gd name="connsiteX9" fmla="*/ 1753299 w 4244830"/>
              <a:gd name="connsiteY9" fmla="*/ 2181137 h 4102221"/>
              <a:gd name="connsiteX10" fmla="*/ 1166070 w 4244830"/>
              <a:gd name="connsiteY10" fmla="*/ 3103926 h 4102221"/>
              <a:gd name="connsiteX11" fmla="*/ 637564 w 4244830"/>
              <a:gd name="connsiteY11" fmla="*/ 3758268 h 4102221"/>
              <a:gd name="connsiteX12" fmla="*/ 167780 w 4244830"/>
              <a:gd name="connsiteY12" fmla="*/ 4043493 h 4102221"/>
              <a:gd name="connsiteX13" fmla="*/ 75501 w 4244830"/>
              <a:gd name="connsiteY13" fmla="*/ 4068660 h 4102221"/>
              <a:gd name="connsiteX14" fmla="*/ 0 w 4244830"/>
              <a:gd name="connsiteY14" fmla="*/ 4102216 h 4102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244830" h="4102221">
                <a:moveTo>
                  <a:pt x="4244830" y="0"/>
                </a:moveTo>
                <a:cubicBezTo>
                  <a:pt x="4130180" y="5593"/>
                  <a:pt x="4015196" y="6386"/>
                  <a:pt x="3900881" y="16778"/>
                </a:cubicBezTo>
                <a:cubicBezTo>
                  <a:pt x="3787843" y="27054"/>
                  <a:pt x="3485327" y="91500"/>
                  <a:pt x="3397542" y="109057"/>
                </a:cubicBezTo>
                <a:cubicBezTo>
                  <a:pt x="3248173" y="183741"/>
                  <a:pt x="3206085" y="201453"/>
                  <a:pt x="3045204" y="302003"/>
                </a:cubicBezTo>
                <a:cubicBezTo>
                  <a:pt x="2959706" y="355439"/>
                  <a:pt x="2873119" y="407884"/>
                  <a:pt x="2793534" y="469783"/>
                </a:cubicBezTo>
                <a:cubicBezTo>
                  <a:pt x="2746710" y="506201"/>
                  <a:pt x="2709644" y="553673"/>
                  <a:pt x="2667699" y="595618"/>
                </a:cubicBezTo>
                <a:cubicBezTo>
                  <a:pt x="2592198" y="746620"/>
                  <a:pt x="2507701" y="893449"/>
                  <a:pt x="2441197" y="1048624"/>
                </a:cubicBezTo>
                <a:cubicBezTo>
                  <a:pt x="2407641" y="1126921"/>
                  <a:pt x="2372166" y="1204423"/>
                  <a:pt x="2340529" y="1283515"/>
                </a:cubicBezTo>
                <a:cubicBezTo>
                  <a:pt x="2273488" y="1451117"/>
                  <a:pt x="2314753" y="1400355"/>
                  <a:pt x="2223083" y="1551963"/>
                </a:cubicBezTo>
                <a:cubicBezTo>
                  <a:pt x="1920547" y="2052310"/>
                  <a:pt x="2239802" y="1490615"/>
                  <a:pt x="1753299" y="2181137"/>
                </a:cubicBezTo>
                <a:cubicBezTo>
                  <a:pt x="1326628" y="2786737"/>
                  <a:pt x="1631262" y="2333452"/>
                  <a:pt x="1166070" y="3103926"/>
                </a:cubicBezTo>
                <a:cubicBezTo>
                  <a:pt x="955975" y="3451896"/>
                  <a:pt x="959297" y="3477261"/>
                  <a:pt x="637564" y="3758268"/>
                </a:cubicBezTo>
                <a:cubicBezTo>
                  <a:pt x="285597" y="4065682"/>
                  <a:pt x="426788" y="3983722"/>
                  <a:pt x="167780" y="4043493"/>
                </a:cubicBezTo>
                <a:cubicBezTo>
                  <a:pt x="136713" y="4050662"/>
                  <a:pt x="105418" y="4057638"/>
                  <a:pt x="75501" y="4068660"/>
                </a:cubicBezTo>
                <a:cubicBezTo>
                  <a:pt x="-18974" y="4103467"/>
                  <a:pt x="36180" y="4102216"/>
                  <a:pt x="0" y="4102216"/>
                </a:cubicBezTo>
              </a:path>
            </a:pathLst>
          </a:cu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86B7104C-A7C2-437D-B845-FF294A0275C3}"/>
              </a:ext>
            </a:extLst>
          </p:cNvPr>
          <p:cNvSpPr/>
          <p:nvPr/>
        </p:nvSpPr>
        <p:spPr>
          <a:xfrm>
            <a:off x="6686026" y="1114520"/>
            <a:ext cx="1468073" cy="1561568"/>
          </a:xfrm>
          <a:custGeom>
            <a:avLst/>
            <a:gdLst>
              <a:gd name="connsiteX0" fmla="*/ 1468073 w 1468073"/>
              <a:gd name="connsiteY0" fmla="*/ 1216 h 1561568"/>
              <a:gd name="connsiteX1" fmla="*/ 1342238 w 1468073"/>
              <a:gd name="connsiteY1" fmla="*/ 9605 h 1561568"/>
              <a:gd name="connsiteX2" fmla="*/ 1082180 w 1468073"/>
              <a:gd name="connsiteY2" fmla="*/ 244497 h 1561568"/>
              <a:gd name="connsiteX3" fmla="*/ 981512 w 1468073"/>
              <a:gd name="connsiteY3" fmla="*/ 437443 h 1561568"/>
              <a:gd name="connsiteX4" fmla="*/ 696286 w 1468073"/>
              <a:gd name="connsiteY4" fmla="*/ 898838 h 1561568"/>
              <a:gd name="connsiteX5" fmla="*/ 453005 w 1468073"/>
              <a:gd name="connsiteY5" fmla="*/ 1226008 h 1561568"/>
              <a:gd name="connsiteX6" fmla="*/ 318781 w 1468073"/>
              <a:gd name="connsiteY6" fmla="*/ 1351843 h 1561568"/>
              <a:gd name="connsiteX7" fmla="*/ 226502 w 1468073"/>
              <a:gd name="connsiteY7" fmla="*/ 1418955 h 1561568"/>
              <a:gd name="connsiteX8" fmla="*/ 176168 w 1468073"/>
              <a:gd name="connsiteY8" fmla="*/ 1469289 h 1561568"/>
              <a:gd name="connsiteX9" fmla="*/ 142613 w 1468073"/>
              <a:gd name="connsiteY9" fmla="*/ 1486067 h 1561568"/>
              <a:gd name="connsiteX10" fmla="*/ 109057 w 1468073"/>
              <a:gd name="connsiteY10" fmla="*/ 1511234 h 1561568"/>
              <a:gd name="connsiteX11" fmla="*/ 75501 w 1468073"/>
              <a:gd name="connsiteY11" fmla="*/ 1519623 h 1561568"/>
              <a:gd name="connsiteX12" fmla="*/ 25167 w 1468073"/>
              <a:gd name="connsiteY12" fmla="*/ 1553179 h 1561568"/>
              <a:gd name="connsiteX13" fmla="*/ 0 w 1468073"/>
              <a:gd name="connsiteY13" fmla="*/ 1561568 h 1561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468073" h="1561568">
                <a:moveTo>
                  <a:pt x="1468073" y="1216"/>
                </a:moveTo>
                <a:cubicBezTo>
                  <a:pt x="1426128" y="4012"/>
                  <a:pt x="1380653" y="-7468"/>
                  <a:pt x="1342238" y="9605"/>
                </a:cubicBezTo>
                <a:cubicBezTo>
                  <a:pt x="1233867" y="57770"/>
                  <a:pt x="1143263" y="144543"/>
                  <a:pt x="1082180" y="244497"/>
                </a:cubicBezTo>
                <a:cubicBezTo>
                  <a:pt x="1044353" y="306397"/>
                  <a:pt x="1018363" y="374957"/>
                  <a:pt x="981512" y="437443"/>
                </a:cubicBezTo>
                <a:cubicBezTo>
                  <a:pt x="889662" y="593189"/>
                  <a:pt x="793754" y="746545"/>
                  <a:pt x="696286" y="898838"/>
                </a:cubicBezTo>
                <a:cubicBezTo>
                  <a:pt x="646812" y="976141"/>
                  <a:pt x="515251" y="1157738"/>
                  <a:pt x="453005" y="1226008"/>
                </a:cubicBezTo>
                <a:cubicBezTo>
                  <a:pt x="411685" y="1271327"/>
                  <a:pt x="365467" y="1312074"/>
                  <a:pt x="318781" y="1351843"/>
                </a:cubicBezTo>
                <a:cubicBezTo>
                  <a:pt x="289828" y="1376507"/>
                  <a:pt x="255862" y="1394776"/>
                  <a:pt x="226502" y="1418955"/>
                </a:cubicBezTo>
                <a:cubicBezTo>
                  <a:pt x="208186" y="1434039"/>
                  <a:pt x="197391" y="1458677"/>
                  <a:pt x="176168" y="1469289"/>
                </a:cubicBezTo>
                <a:cubicBezTo>
                  <a:pt x="164983" y="1474882"/>
                  <a:pt x="153217" y="1479439"/>
                  <a:pt x="142613" y="1486067"/>
                </a:cubicBezTo>
                <a:cubicBezTo>
                  <a:pt x="130757" y="1493477"/>
                  <a:pt x="121563" y="1504981"/>
                  <a:pt x="109057" y="1511234"/>
                </a:cubicBezTo>
                <a:cubicBezTo>
                  <a:pt x="98745" y="1516390"/>
                  <a:pt x="86686" y="1516827"/>
                  <a:pt x="75501" y="1519623"/>
                </a:cubicBezTo>
                <a:cubicBezTo>
                  <a:pt x="58723" y="1530808"/>
                  <a:pt x="44297" y="1546802"/>
                  <a:pt x="25167" y="1553179"/>
                </a:cubicBezTo>
                <a:lnTo>
                  <a:pt x="0" y="1561568"/>
                </a:lnTo>
              </a:path>
            </a:pathLst>
          </a:cu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DF75EE2D-C961-483C-9D6C-60676A7FCC78}"/>
              </a:ext>
            </a:extLst>
          </p:cNvPr>
          <p:cNvSpPr/>
          <p:nvPr/>
        </p:nvSpPr>
        <p:spPr>
          <a:xfrm rot="5400000">
            <a:off x="8672160" y="416138"/>
            <a:ext cx="1303270" cy="1561568"/>
          </a:xfrm>
          <a:custGeom>
            <a:avLst/>
            <a:gdLst>
              <a:gd name="connsiteX0" fmla="*/ 1468073 w 1468073"/>
              <a:gd name="connsiteY0" fmla="*/ 1216 h 1561568"/>
              <a:gd name="connsiteX1" fmla="*/ 1342238 w 1468073"/>
              <a:gd name="connsiteY1" fmla="*/ 9605 h 1561568"/>
              <a:gd name="connsiteX2" fmla="*/ 1082180 w 1468073"/>
              <a:gd name="connsiteY2" fmla="*/ 244497 h 1561568"/>
              <a:gd name="connsiteX3" fmla="*/ 981512 w 1468073"/>
              <a:gd name="connsiteY3" fmla="*/ 437443 h 1561568"/>
              <a:gd name="connsiteX4" fmla="*/ 696286 w 1468073"/>
              <a:gd name="connsiteY4" fmla="*/ 898838 h 1561568"/>
              <a:gd name="connsiteX5" fmla="*/ 453005 w 1468073"/>
              <a:gd name="connsiteY5" fmla="*/ 1226008 h 1561568"/>
              <a:gd name="connsiteX6" fmla="*/ 318781 w 1468073"/>
              <a:gd name="connsiteY6" fmla="*/ 1351843 h 1561568"/>
              <a:gd name="connsiteX7" fmla="*/ 226502 w 1468073"/>
              <a:gd name="connsiteY7" fmla="*/ 1418955 h 1561568"/>
              <a:gd name="connsiteX8" fmla="*/ 176168 w 1468073"/>
              <a:gd name="connsiteY8" fmla="*/ 1469289 h 1561568"/>
              <a:gd name="connsiteX9" fmla="*/ 142613 w 1468073"/>
              <a:gd name="connsiteY9" fmla="*/ 1486067 h 1561568"/>
              <a:gd name="connsiteX10" fmla="*/ 109057 w 1468073"/>
              <a:gd name="connsiteY10" fmla="*/ 1511234 h 1561568"/>
              <a:gd name="connsiteX11" fmla="*/ 75501 w 1468073"/>
              <a:gd name="connsiteY11" fmla="*/ 1519623 h 1561568"/>
              <a:gd name="connsiteX12" fmla="*/ 25167 w 1468073"/>
              <a:gd name="connsiteY12" fmla="*/ 1553179 h 1561568"/>
              <a:gd name="connsiteX13" fmla="*/ 0 w 1468073"/>
              <a:gd name="connsiteY13" fmla="*/ 1561568 h 1561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468073" h="1561568">
                <a:moveTo>
                  <a:pt x="1468073" y="1216"/>
                </a:moveTo>
                <a:cubicBezTo>
                  <a:pt x="1426128" y="4012"/>
                  <a:pt x="1380653" y="-7468"/>
                  <a:pt x="1342238" y="9605"/>
                </a:cubicBezTo>
                <a:cubicBezTo>
                  <a:pt x="1233867" y="57770"/>
                  <a:pt x="1143263" y="144543"/>
                  <a:pt x="1082180" y="244497"/>
                </a:cubicBezTo>
                <a:cubicBezTo>
                  <a:pt x="1044353" y="306397"/>
                  <a:pt x="1018363" y="374957"/>
                  <a:pt x="981512" y="437443"/>
                </a:cubicBezTo>
                <a:cubicBezTo>
                  <a:pt x="889662" y="593189"/>
                  <a:pt x="793754" y="746545"/>
                  <a:pt x="696286" y="898838"/>
                </a:cubicBezTo>
                <a:cubicBezTo>
                  <a:pt x="646812" y="976141"/>
                  <a:pt x="515251" y="1157738"/>
                  <a:pt x="453005" y="1226008"/>
                </a:cubicBezTo>
                <a:cubicBezTo>
                  <a:pt x="411685" y="1271327"/>
                  <a:pt x="365467" y="1312074"/>
                  <a:pt x="318781" y="1351843"/>
                </a:cubicBezTo>
                <a:cubicBezTo>
                  <a:pt x="289828" y="1376507"/>
                  <a:pt x="255862" y="1394776"/>
                  <a:pt x="226502" y="1418955"/>
                </a:cubicBezTo>
                <a:cubicBezTo>
                  <a:pt x="208186" y="1434039"/>
                  <a:pt x="197391" y="1458677"/>
                  <a:pt x="176168" y="1469289"/>
                </a:cubicBezTo>
                <a:cubicBezTo>
                  <a:pt x="164983" y="1474882"/>
                  <a:pt x="153217" y="1479439"/>
                  <a:pt x="142613" y="1486067"/>
                </a:cubicBezTo>
                <a:cubicBezTo>
                  <a:pt x="130757" y="1493477"/>
                  <a:pt x="121563" y="1504981"/>
                  <a:pt x="109057" y="1511234"/>
                </a:cubicBezTo>
                <a:cubicBezTo>
                  <a:pt x="98745" y="1516390"/>
                  <a:pt x="86686" y="1516827"/>
                  <a:pt x="75501" y="1519623"/>
                </a:cubicBezTo>
                <a:cubicBezTo>
                  <a:pt x="58723" y="1530808"/>
                  <a:pt x="44297" y="1546802"/>
                  <a:pt x="25167" y="1553179"/>
                </a:cubicBezTo>
                <a:lnTo>
                  <a:pt x="0" y="1561568"/>
                </a:lnTo>
              </a:path>
            </a:pathLst>
          </a:cu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3EC2849-02C1-4090-A859-ABD1B5B78EDA}"/>
              </a:ext>
            </a:extLst>
          </p:cNvPr>
          <p:cNvSpPr/>
          <p:nvPr/>
        </p:nvSpPr>
        <p:spPr>
          <a:xfrm>
            <a:off x="7432646" y="5234730"/>
            <a:ext cx="339754" cy="339754"/>
          </a:xfrm>
          <a:prstGeom prst="ellipse">
            <a:avLst/>
          </a:prstGeom>
          <a:solidFill>
            <a:srgbClr val="B11FA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88CA7C9-7A0F-40E8-AAD0-BBCF2C45D8EB}"/>
              </a:ext>
            </a:extLst>
          </p:cNvPr>
          <p:cNvSpPr/>
          <p:nvPr/>
        </p:nvSpPr>
        <p:spPr>
          <a:xfrm>
            <a:off x="8317685" y="4117406"/>
            <a:ext cx="339754" cy="339754"/>
          </a:xfrm>
          <a:prstGeom prst="ellipse">
            <a:avLst/>
          </a:prstGeom>
          <a:solidFill>
            <a:srgbClr val="B11FA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44E7257-B1E7-4538-903E-F2F69F563873}"/>
              </a:ext>
            </a:extLst>
          </p:cNvPr>
          <p:cNvSpPr/>
          <p:nvPr/>
        </p:nvSpPr>
        <p:spPr>
          <a:xfrm>
            <a:off x="7564773" y="2981491"/>
            <a:ext cx="339754" cy="339754"/>
          </a:xfrm>
          <a:prstGeom prst="ellipse">
            <a:avLst/>
          </a:prstGeom>
          <a:solidFill>
            <a:srgbClr val="0009C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E76BEE4-8828-449B-9998-6A16F4FB148D}"/>
              </a:ext>
            </a:extLst>
          </p:cNvPr>
          <p:cNvSpPr/>
          <p:nvPr/>
        </p:nvSpPr>
        <p:spPr>
          <a:xfrm>
            <a:off x="5220031" y="1678680"/>
            <a:ext cx="339754" cy="339754"/>
          </a:xfrm>
          <a:prstGeom prst="ellipse">
            <a:avLst/>
          </a:prstGeom>
          <a:solidFill>
            <a:srgbClr val="0009C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CCD93B3-898A-42DA-8B31-14F2D635C03C}"/>
              </a:ext>
            </a:extLst>
          </p:cNvPr>
          <p:cNvSpPr/>
          <p:nvPr/>
        </p:nvSpPr>
        <p:spPr>
          <a:xfrm>
            <a:off x="9443926" y="2298584"/>
            <a:ext cx="339754" cy="33975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5B9FA2E-6182-4B61-A1C7-DE995858CA69}"/>
              </a:ext>
            </a:extLst>
          </p:cNvPr>
          <p:cNvSpPr/>
          <p:nvPr/>
        </p:nvSpPr>
        <p:spPr>
          <a:xfrm>
            <a:off x="8871358" y="931145"/>
            <a:ext cx="339754" cy="33975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2B76B27-2E39-4741-A7A4-77941FEC387F}"/>
              </a:ext>
            </a:extLst>
          </p:cNvPr>
          <p:cNvCxnSpPr/>
          <p:nvPr/>
        </p:nvCxnSpPr>
        <p:spPr>
          <a:xfrm>
            <a:off x="5840816" y="2663901"/>
            <a:ext cx="1048624" cy="44382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F05FB65-A690-49A2-B946-078C3819EC9B}"/>
              </a:ext>
            </a:extLst>
          </p:cNvPr>
          <p:cNvCxnSpPr>
            <a:cxnSpLocks/>
          </p:cNvCxnSpPr>
          <p:nvPr/>
        </p:nvCxnSpPr>
        <p:spPr>
          <a:xfrm flipH="1">
            <a:off x="9278775" y="2979112"/>
            <a:ext cx="504905" cy="78060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8C248F7-6BE3-4D4A-98D8-27BDE52F8D0C}"/>
              </a:ext>
            </a:extLst>
          </p:cNvPr>
          <p:cNvCxnSpPr>
            <a:cxnSpLocks/>
          </p:cNvCxnSpPr>
          <p:nvPr/>
        </p:nvCxnSpPr>
        <p:spPr>
          <a:xfrm flipH="1">
            <a:off x="8175071" y="4707269"/>
            <a:ext cx="504905" cy="78060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7731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CD5AD-7F30-4C6C-98FD-E71F2BCB19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1428"/>
            <a:ext cx="10515600" cy="599609"/>
          </a:xfrm>
        </p:spPr>
        <p:txBody>
          <a:bodyPr>
            <a:normAutofit fontScale="90000"/>
          </a:bodyPr>
          <a:lstStyle/>
          <a:p>
            <a:r>
              <a:rPr lang="en-GB" dirty="0"/>
              <a:t>The problem of fluvial point-data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37768228-EAB4-4DBB-8FBF-EC35191C7B98}"/>
              </a:ext>
            </a:extLst>
          </p:cNvPr>
          <p:cNvSpPr/>
          <p:nvPr/>
        </p:nvSpPr>
        <p:spPr>
          <a:xfrm>
            <a:off x="5121441" y="1283516"/>
            <a:ext cx="3535998" cy="2709644"/>
          </a:xfrm>
          <a:custGeom>
            <a:avLst/>
            <a:gdLst>
              <a:gd name="connsiteX0" fmla="*/ 46177 w 3535998"/>
              <a:gd name="connsiteY0" fmla="*/ 0 h 2709644"/>
              <a:gd name="connsiteX1" fmla="*/ 46177 w 3535998"/>
              <a:gd name="connsiteY1" fmla="*/ 201335 h 2709644"/>
              <a:gd name="connsiteX2" fmla="*/ 507572 w 3535998"/>
              <a:gd name="connsiteY2" fmla="*/ 771787 h 2709644"/>
              <a:gd name="connsiteX3" fmla="*/ 826353 w 3535998"/>
              <a:gd name="connsiteY3" fmla="*/ 1015067 h 2709644"/>
              <a:gd name="connsiteX4" fmla="*/ 2109869 w 3535998"/>
              <a:gd name="connsiteY4" fmla="*/ 1619075 h 2709644"/>
              <a:gd name="connsiteX5" fmla="*/ 2453818 w 3535998"/>
              <a:gd name="connsiteY5" fmla="*/ 1778466 h 2709644"/>
              <a:gd name="connsiteX6" fmla="*/ 3343051 w 3535998"/>
              <a:gd name="connsiteY6" fmla="*/ 2491530 h 2709644"/>
              <a:gd name="connsiteX7" fmla="*/ 3443719 w 3535998"/>
              <a:gd name="connsiteY7" fmla="*/ 2617365 h 2709644"/>
              <a:gd name="connsiteX8" fmla="*/ 3535998 w 3535998"/>
              <a:gd name="connsiteY8" fmla="*/ 2709644 h 2709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35998" h="2709644">
                <a:moveTo>
                  <a:pt x="46177" y="0"/>
                </a:moveTo>
                <a:cubicBezTo>
                  <a:pt x="-12270" y="73058"/>
                  <a:pt x="-18440" y="58639"/>
                  <a:pt x="46177" y="201335"/>
                </a:cubicBezTo>
                <a:cubicBezTo>
                  <a:pt x="169320" y="473276"/>
                  <a:pt x="275633" y="571621"/>
                  <a:pt x="507572" y="771787"/>
                </a:cubicBezTo>
                <a:cubicBezTo>
                  <a:pt x="608767" y="859120"/>
                  <a:pt x="713790" y="942976"/>
                  <a:pt x="826353" y="1015067"/>
                </a:cubicBezTo>
                <a:cubicBezTo>
                  <a:pt x="1230438" y="1273863"/>
                  <a:pt x="1670054" y="1425310"/>
                  <a:pt x="2109869" y="1619075"/>
                </a:cubicBezTo>
                <a:cubicBezTo>
                  <a:pt x="2225506" y="1670020"/>
                  <a:pt x="2347305" y="1710479"/>
                  <a:pt x="2453818" y="1778466"/>
                </a:cubicBezTo>
                <a:cubicBezTo>
                  <a:pt x="2819508" y="2011885"/>
                  <a:pt x="3050443" y="2125770"/>
                  <a:pt x="3343051" y="2491530"/>
                </a:cubicBezTo>
                <a:cubicBezTo>
                  <a:pt x="3376607" y="2533475"/>
                  <a:pt x="3408128" y="2577132"/>
                  <a:pt x="3443719" y="2617365"/>
                </a:cubicBezTo>
                <a:cubicBezTo>
                  <a:pt x="3472541" y="2649947"/>
                  <a:pt x="3535998" y="2709644"/>
                  <a:pt x="3535998" y="2709644"/>
                </a:cubicBezTo>
              </a:path>
            </a:pathLst>
          </a:cu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E12146B2-8618-4081-AF06-F6B5E5A15806}"/>
              </a:ext>
            </a:extLst>
          </p:cNvPr>
          <p:cNvSpPr/>
          <p:nvPr/>
        </p:nvSpPr>
        <p:spPr>
          <a:xfrm>
            <a:off x="7088697" y="1521008"/>
            <a:ext cx="4244830" cy="4102221"/>
          </a:xfrm>
          <a:custGeom>
            <a:avLst/>
            <a:gdLst>
              <a:gd name="connsiteX0" fmla="*/ 4244830 w 4244830"/>
              <a:gd name="connsiteY0" fmla="*/ 0 h 4102221"/>
              <a:gd name="connsiteX1" fmla="*/ 3900881 w 4244830"/>
              <a:gd name="connsiteY1" fmla="*/ 16778 h 4102221"/>
              <a:gd name="connsiteX2" fmla="*/ 3397542 w 4244830"/>
              <a:gd name="connsiteY2" fmla="*/ 109057 h 4102221"/>
              <a:gd name="connsiteX3" fmla="*/ 3045204 w 4244830"/>
              <a:gd name="connsiteY3" fmla="*/ 302003 h 4102221"/>
              <a:gd name="connsiteX4" fmla="*/ 2793534 w 4244830"/>
              <a:gd name="connsiteY4" fmla="*/ 469783 h 4102221"/>
              <a:gd name="connsiteX5" fmla="*/ 2667699 w 4244830"/>
              <a:gd name="connsiteY5" fmla="*/ 595618 h 4102221"/>
              <a:gd name="connsiteX6" fmla="*/ 2441197 w 4244830"/>
              <a:gd name="connsiteY6" fmla="*/ 1048624 h 4102221"/>
              <a:gd name="connsiteX7" fmla="*/ 2340529 w 4244830"/>
              <a:gd name="connsiteY7" fmla="*/ 1283515 h 4102221"/>
              <a:gd name="connsiteX8" fmla="*/ 2223083 w 4244830"/>
              <a:gd name="connsiteY8" fmla="*/ 1551963 h 4102221"/>
              <a:gd name="connsiteX9" fmla="*/ 1753299 w 4244830"/>
              <a:gd name="connsiteY9" fmla="*/ 2181137 h 4102221"/>
              <a:gd name="connsiteX10" fmla="*/ 1166070 w 4244830"/>
              <a:gd name="connsiteY10" fmla="*/ 3103926 h 4102221"/>
              <a:gd name="connsiteX11" fmla="*/ 637564 w 4244830"/>
              <a:gd name="connsiteY11" fmla="*/ 3758268 h 4102221"/>
              <a:gd name="connsiteX12" fmla="*/ 167780 w 4244830"/>
              <a:gd name="connsiteY12" fmla="*/ 4043493 h 4102221"/>
              <a:gd name="connsiteX13" fmla="*/ 75501 w 4244830"/>
              <a:gd name="connsiteY13" fmla="*/ 4068660 h 4102221"/>
              <a:gd name="connsiteX14" fmla="*/ 0 w 4244830"/>
              <a:gd name="connsiteY14" fmla="*/ 4102216 h 4102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244830" h="4102221">
                <a:moveTo>
                  <a:pt x="4244830" y="0"/>
                </a:moveTo>
                <a:cubicBezTo>
                  <a:pt x="4130180" y="5593"/>
                  <a:pt x="4015196" y="6386"/>
                  <a:pt x="3900881" y="16778"/>
                </a:cubicBezTo>
                <a:cubicBezTo>
                  <a:pt x="3787843" y="27054"/>
                  <a:pt x="3485327" y="91500"/>
                  <a:pt x="3397542" y="109057"/>
                </a:cubicBezTo>
                <a:cubicBezTo>
                  <a:pt x="3248173" y="183741"/>
                  <a:pt x="3206085" y="201453"/>
                  <a:pt x="3045204" y="302003"/>
                </a:cubicBezTo>
                <a:cubicBezTo>
                  <a:pt x="2959706" y="355439"/>
                  <a:pt x="2873119" y="407884"/>
                  <a:pt x="2793534" y="469783"/>
                </a:cubicBezTo>
                <a:cubicBezTo>
                  <a:pt x="2746710" y="506201"/>
                  <a:pt x="2709644" y="553673"/>
                  <a:pt x="2667699" y="595618"/>
                </a:cubicBezTo>
                <a:cubicBezTo>
                  <a:pt x="2592198" y="746620"/>
                  <a:pt x="2507701" y="893449"/>
                  <a:pt x="2441197" y="1048624"/>
                </a:cubicBezTo>
                <a:cubicBezTo>
                  <a:pt x="2407641" y="1126921"/>
                  <a:pt x="2372166" y="1204423"/>
                  <a:pt x="2340529" y="1283515"/>
                </a:cubicBezTo>
                <a:cubicBezTo>
                  <a:pt x="2273488" y="1451117"/>
                  <a:pt x="2314753" y="1400355"/>
                  <a:pt x="2223083" y="1551963"/>
                </a:cubicBezTo>
                <a:cubicBezTo>
                  <a:pt x="1920547" y="2052310"/>
                  <a:pt x="2239802" y="1490615"/>
                  <a:pt x="1753299" y="2181137"/>
                </a:cubicBezTo>
                <a:cubicBezTo>
                  <a:pt x="1326628" y="2786737"/>
                  <a:pt x="1631262" y="2333452"/>
                  <a:pt x="1166070" y="3103926"/>
                </a:cubicBezTo>
                <a:cubicBezTo>
                  <a:pt x="955975" y="3451896"/>
                  <a:pt x="959297" y="3477261"/>
                  <a:pt x="637564" y="3758268"/>
                </a:cubicBezTo>
                <a:cubicBezTo>
                  <a:pt x="285597" y="4065682"/>
                  <a:pt x="426788" y="3983722"/>
                  <a:pt x="167780" y="4043493"/>
                </a:cubicBezTo>
                <a:cubicBezTo>
                  <a:pt x="136713" y="4050662"/>
                  <a:pt x="105418" y="4057638"/>
                  <a:pt x="75501" y="4068660"/>
                </a:cubicBezTo>
                <a:cubicBezTo>
                  <a:pt x="-18974" y="4103467"/>
                  <a:pt x="36180" y="4102216"/>
                  <a:pt x="0" y="4102216"/>
                </a:cubicBezTo>
              </a:path>
            </a:pathLst>
          </a:cu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86B7104C-A7C2-437D-B845-FF294A0275C3}"/>
              </a:ext>
            </a:extLst>
          </p:cNvPr>
          <p:cNvSpPr/>
          <p:nvPr/>
        </p:nvSpPr>
        <p:spPr>
          <a:xfrm>
            <a:off x="6686026" y="1114520"/>
            <a:ext cx="1468073" cy="1561568"/>
          </a:xfrm>
          <a:custGeom>
            <a:avLst/>
            <a:gdLst>
              <a:gd name="connsiteX0" fmla="*/ 1468073 w 1468073"/>
              <a:gd name="connsiteY0" fmla="*/ 1216 h 1561568"/>
              <a:gd name="connsiteX1" fmla="*/ 1342238 w 1468073"/>
              <a:gd name="connsiteY1" fmla="*/ 9605 h 1561568"/>
              <a:gd name="connsiteX2" fmla="*/ 1082180 w 1468073"/>
              <a:gd name="connsiteY2" fmla="*/ 244497 h 1561568"/>
              <a:gd name="connsiteX3" fmla="*/ 981512 w 1468073"/>
              <a:gd name="connsiteY3" fmla="*/ 437443 h 1561568"/>
              <a:gd name="connsiteX4" fmla="*/ 696286 w 1468073"/>
              <a:gd name="connsiteY4" fmla="*/ 898838 h 1561568"/>
              <a:gd name="connsiteX5" fmla="*/ 453005 w 1468073"/>
              <a:gd name="connsiteY5" fmla="*/ 1226008 h 1561568"/>
              <a:gd name="connsiteX6" fmla="*/ 318781 w 1468073"/>
              <a:gd name="connsiteY6" fmla="*/ 1351843 h 1561568"/>
              <a:gd name="connsiteX7" fmla="*/ 226502 w 1468073"/>
              <a:gd name="connsiteY7" fmla="*/ 1418955 h 1561568"/>
              <a:gd name="connsiteX8" fmla="*/ 176168 w 1468073"/>
              <a:gd name="connsiteY8" fmla="*/ 1469289 h 1561568"/>
              <a:gd name="connsiteX9" fmla="*/ 142613 w 1468073"/>
              <a:gd name="connsiteY9" fmla="*/ 1486067 h 1561568"/>
              <a:gd name="connsiteX10" fmla="*/ 109057 w 1468073"/>
              <a:gd name="connsiteY10" fmla="*/ 1511234 h 1561568"/>
              <a:gd name="connsiteX11" fmla="*/ 75501 w 1468073"/>
              <a:gd name="connsiteY11" fmla="*/ 1519623 h 1561568"/>
              <a:gd name="connsiteX12" fmla="*/ 25167 w 1468073"/>
              <a:gd name="connsiteY12" fmla="*/ 1553179 h 1561568"/>
              <a:gd name="connsiteX13" fmla="*/ 0 w 1468073"/>
              <a:gd name="connsiteY13" fmla="*/ 1561568 h 1561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468073" h="1561568">
                <a:moveTo>
                  <a:pt x="1468073" y="1216"/>
                </a:moveTo>
                <a:cubicBezTo>
                  <a:pt x="1426128" y="4012"/>
                  <a:pt x="1380653" y="-7468"/>
                  <a:pt x="1342238" y="9605"/>
                </a:cubicBezTo>
                <a:cubicBezTo>
                  <a:pt x="1233867" y="57770"/>
                  <a:pt x="1143263" y="144543"/>
                  <a:pt x="1082180" y="244497"/>
                </a:cubicBezTo>
                <a:cubicBezTo>
                  <a:pt x="1044353" y="306397"/>
                  <a:pt x="1018363" y="374957"/>
                  <a:pt x="981512" y="437443"/>
                </a:cubicBezTo>
                <a:cubicBezTo>
                  <a:pt x="889662" y="593189"/>
                  <a:pt x="793754" y="746545"/>
                  <a:pt x="696286" y="898838"/>
                </a:cubicBezTo>
                <a:cubicBezTo>
                  <a:pt x="646812" y="976141"/>
                  <a:pt x="515251" y="1157738"/>
                  <a:pt x="453005" y="1226008"/>
                </a:cubicBezTo>
                <a:cubicBezTo>
                  <a:pt x="411685" y="1271327"/>
                  <a:pt x="365467" y="1312074"/>
                  <a:pt x="318781" y="1351843"/>
                </a:cubicBezTo>
                <a:cubicBezTo>
                  <a:pt x="289828" y="1376507"/>
                  <a:pt x="255862" y="1394776"/>
                  <a:pt x="226502" y="1418955"/>
                </a:cubicBezTo>
                <a:cubicBezTo>
                  <a:pt x="208186" y="1434039"/>
                  <a:pt x="197391" y="1458677"/>
                  <a:pt x="176168" y="1469289"/>
                </a:cubicBezTo>
                <a:cubicBezTo>
                  <a:pt x="164983" y="1474882"/>
                  <a:pt x="153217" y="1479439"/>
                  <a:pt x="142613" y="1486067"/>
                </a:cubicBezTo>
                <a:cubicBezTo>
                  <a:pt x="130757" y="1493477"/>
                  <a:pt x="121563" y="1504981"/>
                  <a:pt x="109057" y="1511234"/>
                </a:cubicBezTo>
                <a:cubicBezTo>
                  <a:pt x="98745" y="1516390"/>
                  <a:pt x="86686" y="1516827"/>
                  <a:pt x="75501" y="1519623"/>
                </a:cubicBezTo>
                <a:cubicBezTo>
                  <a:pt x="58723" y="1530808"/>
                  <a:pt x="44297" y="1546802"/>
                  <a:pt x="25167" y="1553179"/>
                </a:cubicBezTo>
                <a:lnTo>
                  <a:pt x="0" y="1561568"/>
                </a:lnTo>
              </a:path>
            </a:pathLst>
          </a:cu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DF75EE2D-C961-483C-9D6C-60676A7FCC78}"/>
              </a:ext>
            </a:extLst>
          </p:cNvPr>
          <p:cNvSpPr/>
          <p:nvPr/>
        </p:nvSpPr>
        <p:spPr>
          <a:xfrm rot="5400000">
            <a:off x="8672160" y="416138"/>
            <a:ext cx="1303270" cy="1561568"/>
          </a:xfrm>
          <a:custGeom>
            <a:avLst/>
            <a:gdLst>
              <a:gd name="connsiteX0" fmla="*/ 1468073 w 1468073"/>
              <a:gd name="connsiteY0" fmla="*/ 1216 h 1561568"/>
              <a:gd name="connsiteX1" fmla="*/ 1342238 w 1468073"/>
              <a:gd name="connsiteY1" fmla="*/ 9605 h 1561568"/>
              <a:gd name="connsiteX2" fmla="*/ 1082180 w 1468073"/>
              <a:gd name="connsiteY2" fmla="*/ 244497 h 1561568"/>
              <a:gd name="connsiteX3" fmla="*/ 981512 w 1468073"/>
              <a:gd name="connsiteY3" fmla="*/ 437443 h 1561568"/>
              <a:gd name="connsiteX4" fmla="*/ 696286 w 1468073"/>
              <a:gd name="connsiteY4" fmla="*/ 898838 h 1561568"/>
              <a:gd name="connsiteX5" fmla="*/ 453005 w 1468073"/>
              <a:gd name="connsiteY5" fmla="*/ 1226008 h 1561568"/>
              <a:gd name="connsiteX6" fmla="*/ 318781 w 1468073"/>
              <a:gd name="connsiteY6" fmla="*/ 1351843 h 1561568"/>
              <a:gd name="connsiteX7" fmla="*/ 226502 w 1468073"/>
              <a:gd name="connsiteY7" fmla="*/ 1418955 h 1561568"/>
              <a:gd name="connsiteX8" fmla="*/ 176168 w 1468073"/>
              <a:gd name="connsiteY8" fmla="*/ 1469289 h 1561568"/>
              <a:gd name="connsiteX9" fmla="*/ 142613 w 1468073"/>
              <a:gd name="connsiteY9" fmla="*/ 1486067 h 1561568"/>
              <a:gd name="connsiteX10" fmla="*/ 109057 w 1468073"/>
              <a:gd name="connsiteY10" fmla="*/ 1511234 h 1561568"/>
              <a:gd name="connsiteX11" fmla="*/ 75501 w 1468073"/>
              <a:gd name="connsiteY11" fmla="*/ 1519623 h 1561568"/>
              <a:gd name="connsiteX12" fmla="*/ 25167 w 1468073"/>
              <a:gd name="connsiteY12" fmla="*/ 1553179 h 1561568"/>
              <a:gd name="connsiteX13" fmla="*/ 0 w 1468073"/>
              <a:gd name="connsiteY13" fmla="*/ 1561568 h 1561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468073" h="1561568">
                <a:moveTo>
                  <a:pt x="1468073" y="1216"/>
                </a:moveTo>
                <a:cubicBezTo>
                  <a:pt x="1426128" y="4012"/>
                  <a:pt x="1380653" y="-7468"/>
                  <a:pt x="1342238" y="9605"/>
                </a:cubicBezTo>
                <a:cubicBezTo>
                  <a:pt x="1233867" y="57770"/>
                  <a:pt x="1143263" y="144543"/>
                  <a:pt x="1082180" y="244497"/>
                </a:cubicBezTo>
                <a:cubicBezTo>
                  <a:pt x="1044353" y="306397"/>
                  <a:pt x="1018363" y="374957"/>
                  <a:pt x="981512" y="437443"/>
                </a:cubicBezTo>
                <a:cubicBezTo>
                  <a:pt x="889662" y="593189"/>
                  <a:pt x="793754" y="746545"/>
                  <a:pt x="696286" y="898838"/>
                </a:cubicBezTo>
                <a:cubicBezTo>
                  <a:pt x="646812" y="976141"/>
                  <a:pt x="515251" y="1157738"/>
                  <a:pt x="453005" y="1226008"/>
                </a:cubicBezTo>
                <a:cubicBezTo>
                  <a:pt x="411685" y="1271327"/>
                  <a:pt x="365467" y="1312074"/>
                  <a:pt x="318781" y="1351843"/>
                </a:cubicBezTo>
                <a:cubicBezTo>
                  <a:pt x="289828" y="1376507"/>
                  <a:pt x="255862" y="1394776"/>
                  <a:pt x="226502" y="1418955"/>
                </a:cubicBezTo>
                <a:cubicBezTo>
                  <a:pt x="208186" y="1434039"/>
                  <a:pt x="197391" y="1458677"/>
                  <a:pt x="176168" y="1469289"/>
                </a:cubicBezTo>
                <a:cubicBezTo>
                  <a:pt x="164983" y="1474882"/>
                  <a:pt x="153217" y="1479439"/>
                  <a:pt x="142613" y="1486067"/>
                </a:cubicBezTo>
                <a:cubicBezTo>
                  <a:pt x="130757" y="1493477"/>
                  <a:pt x="121563" y="1504981"/>
                  <a:pt x="109057" y="1511234"/>
                </a:cubicBezTo>
                <a:cubicBezTo>
                  <a:pt x="98745" y="1516390"/>
                  <a:pt x="86686" y="1516827"/>
                  <a:pt x="75501" y="1519623"/>
                </a:cubicBezTo>
                <a:cubicBezTo>
                  <a:pt x="58723" y="1530808"/>
                  <a:pt x="44297" y="1546802"/>
                  <a:pt x="25167" y="1553179"/>
                </a:cubicBezTo>
                <a:lnTo>
                  <a:pt x="0" y="1561568"/>
                </a:lnTo>
              </a:path>
            </a:pathLst>
          </a:cu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3EC2849-02C1-4090-A859-ABD1B5B78EDA}"/>
              </a:ext>
            </a:extLst>
          </p:cNvPr>
          <p:cNvSpPr/>
          <p:nvPr/>
        </p:nvSpPr>
        <p:spPr>
          <a:xfrm>
            <a:off x="7432646" y="5234730"/>
            <a:ext cx="339754" cy="339754"/>
          </a:xfrm>
          <a:prstGeom prst="ellipse">
            <a:avLst/>
          </a:prstGeom>
          <a:solidFill>
            <a:srgbClr val="B11FA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88CA7C9-7A0F-40E8-AAD0-BBCF2C45D8EB}"/>
              </a:ext>
            </a:extLst>
          </p:cNvPr>
          <p:cNvSpPr/>
          <p:nvPr/>
        </p:nvSpPr>
        <p:spPr>
          <a:xfrm>
            <a:off x="8317685" y="4117406"/>
            <a:ext cx="339754" cy="339754"/>
          </a:xfrm>
          <a:prstGeom prst="ellipse">
            <a:avLst/>
          </a:prstGeom>
          <a:solidFill>
            <a:srgbClr val="B11FA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44E7257-B1E7-4538-903E-F2F69F563873}"/>
              </a:ext>
            </a:extLst>
          </p:cNvPr>
          <p:cNvSpPr/>
          <p:nvPr/>
        </p:nvSpPr>
        <p:spPr>
          <a:xfrm>
            <a:off x="7564773" y="2981491"/>
            <a:ext cx="339754" cy="339754"/>
          </a:xfrm>
          <a:prstGeom prst="ellipse">
            <a:avLst/>
          </a:prstGeom>
          <a:solidFill>
            <a:srgbClr val="0009C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E76BEE4-8828-449B-9998-6A16F4FB148D}"/>
              </a:ext>
            </a:extLst>
          </p:cNvPr>
          <p:cNvSpPr/>
          <p:nvPr/>
        </p:nvSpPr>
        <p:spPr>
          <a:xfrm>
            <a:off x="5220031" y="1678680"/>
            <a:ext cx="339754" cy="339754"/>
          </a:xfrm>
          <a:prstGeom prst="ellipse">
            <a:avLst/>
          </a:prstGeom>
          <a:solidFill>
            <a:srgbClr val="0009C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CCD93B3-898A-42DA-8B31-14F2D635C03C}"/>
              </a:ext>
            </a:extLst>
          </p:cNvPr>
          <p:cNvSpPr/>
          <p:nvPr/>
        </p:nvSpPr>
        <p:spPr>
          <a:xfrm>
            <a:off x="9443926" y="2298584"/>
            <a:ext cx="339754" cy="33975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5B9FA2E-6182-4B61-A1C7-DE995858CA69}"/>
              </a:ext>
            </a:extLst>
          </p:cNvPr>
          <p:cNvSpPr/>
          <p:nvPr/>
        </p:nvSpPr>
        <p:spPr>
          <a:xfrm>
            <a:off x="8871358" y="931145"/>
            <a:ext cx="339754" cy="33975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2B76B27-2E39-4741-A7A4-77941FEC387F}"/>
              </a:ext>
            </a:extLst>
          </p:cNvPr>
          <p:cNvCxnSpPr/>
          <p:nvPr/>
        </p:nvCxnSpPr>
        <p:spPr>
          <a:xfrm>
            <a:off x="5840816" y="2663901"/>
            <a:ext cx="1048624" cy="44382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F05FB65-A690-49A2-B946-078C3819EC9B}"/>
              </a:ext>
            </a:extLst>
          </p:cNvPr>
          <p:cNvCxnSpPr>
            <a:cxnSpLocks/>
          </p:cNvCxnSpPr>
          <p:nvPr/>
        </p:nvCxnSpPr>
        <p:spPr>
          <a:xfrm flipH="1">
            <a:off x="9278775" y="2979112"/>
            <a:ext cx="504905" cy="78060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8C248F7-6BE3-4D4A-98D8-27BDE52F8D0C}"/>
              </a:ext>
            </a:extLst>
          </p:cNvPr>
          <p:cNvCxnSpPr>
            <a:cxnSpLocks/>
          </p:cNvCxnSpPr>
          <p:nvPr/>
        </p:nvCxnSpPr>
        <p:spPr>
          <a:xfrm flipH="1">
            <a:off x="8175071" y="4707269"/>
            <a:ext cx="504905" cy="78060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455DAF8-7CBD-4D73-8777-5DB2AEEDA06D}"/>
              </a:ext>
            </a:extLst>
          </p:cNvPr>
          <p:cNvSpPr txBox="1">
            <a:spLocks/>
          </p:cNvSpPr>
          <p:nvPr/>
        </p:nvSpPr>
        <p:spPr>
          <a:xfrm>
            <a:off x="504435" y="1677899"/>
            <a:ext cx="370863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Need to consider stream-line based approaches</a:t>
            </a:r>
          </a:p>
          <a:p>
            <a:r>
              <a:rPr lang="en-GB" dirty="0"/>
              <a:t>The </a:t>
            </a:r>
            <a:r>
              <a:rPr lang="en-GB" b="1" dirty="0"/>
              <a:t>topology</a:t>
            </a:r>
            <a:r>
              <a:rPr lang="en-GB" dirty="0"/>
              <a:t> of the drainage network is fundamental</a:t>
            </a:r>
          </a:p>
          <a:p>
            <a:r>
              <a:rPr lang="en-GB" dirty="0"/>
              <a:t>Most fluvial data is a downstream </a:t>
            </a:r>
            <a:r>
              <a:rPr lang="en-GB" b="1" dirty="0"/>
              <a:t>mixture</a:t>
            </a:r>
          </a:p>
          <a:p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C5FD11F-9636-4DA2-A4BD-3FE899EB83E2}"/>
              </a:ext>
            </a:extLst>
          </p:cNvPr>
          <p:cNvCxnSpPr/>
          <p:nvPr/>
        </p:nvCxnSpPr>
        <p:spPr>
          <a:xfrm flipV="1">
            <a:off x="5729681" y="1114520"/>
            <a:ext cx="2927758" cy="734037"/>
          </a:xfrm>
          <a:prstGeom prst="straightConnector1">
            <a:avLst/>
          </a:prstGeom>
          <a:ln w="762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716C955-B6CA-4789-9699-8E7856BE331E}"/>
              </a:ext>
            </a:extLst>
          </p:cNvPr>
          <p:cNvCxnSpPr>
            <a:cxnSpLocks/>
          </p:cNvCxnSpPr>
          <p:nvPr/>
        </p:nvCxnSpPr>
        <p:spPr>
          <a:xfrm>
            <a:off x="5882081" y="2000958"/>
            <a:ext cx="3441714" cy="488460"/>
          </a:xfrm>
          <a:prstGeom prst="straightConnector1">
            <a:avLst/>
          </a:prstGeom>
          <a:ln w="762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2C44EA1-CE37-49B0-BC97-36CB11210F18}"/>
              </a:ext>
            </a:extLst>
          </p:cNvPr>
          <p:cNvCxnSpPr>
            <a:cxnSpLocks/>
          </p:cNvCxnSpPr>
          <p:nvPr/>
        </p:nvCxnSpPr>
        <p:spPr>
          <a:xfrm flipV="1">
            <a:off x="7904566" y="1283516"/>
            <a:ext cx="870318" cy="1642681"/>
          </a:xfrm>
          <a:prstGeom prst="straightConnector1">
            <a:avLst/>
          </a:prstGeom>
          <a:ln w="762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F98031F-6782-4436-82CA-00DC80DE3CD8}"/>
              </a:ext>
            </a:extLst>
          </p:cNvPr>
          <p:cNvCxnSpPr>
            <a:cxnSpLocks/>
          </p:cNvCxnSpPr>
          <p:nvPr/>
        </p:nvCxnSpPr>
        <p:spPr>
          <a:xfrm flipV="1">
            <a:off x="8072100" y="2714987"/>
            <a:ext cx="1169696" cy="494582"/>
          </a:xfrm>
          <a:prstGeom prst="straightConnector1">
            <a:avLst/>
          </a:prstGeom>
          <a:ln w="762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C9D4F0E-C33A-4BD7-BDEC-5812859CD4BF}"/>
              </a:ext>
            </a:extLst>
          </p:cNvPr>
          <p:cNvCxnSpPr>
            <a:cxnSpLocks/>
          </p:cNvCxnSpPr>
          <p:nvPr/>
        </p:nvCxnSpPr>
        <p:spPr>
          <a:xfrm flipH="1" flipV="1">
            <a:off x="5356331" y="2064471"/>
            <a:ext cx="2063731" cy="1086897"/>
          </a:xfrm>
          <a:prstGeom prst="straightConnector1">
            <a:avLst/>
          </a:prstGeom>
          <a:ln w="7620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6D79BF95-17BC-4BCF-A6F8-7A84D0DE3699}"/>
              </a:ext>
            </a:extLst>
          </p:cNvPr>
          <p:cNvCxnSpPr>
            <a:cxnSpLocks/>
          </p:cNvCxnSpPr>
          <p:nvPr/>
        </p:nvCxnSpPr>
        <p:spPr>
          <a:xfrm flipH="1" flipV="1">
            <a:off x="7904225" y="3409560"/>
            <a:ext cx="413460" cy="638894"/>
          </a:xfrm>
          <a:prstGeom prst="straightConnector1">
            <a:avLst/>
          </a:prstGeom>
          <a:ln w="7620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D65A2E9-AA3E-4EB6-A6A3-408852EE8788}"/>
              </a:ext>
            </a:extLst>
          </p:cNvPr>
          <p:cNvCxnSpPr>
            <a:cxnSpLocks/>
          </p:cNvCxnSpPr>
          <p:nvPr/>
        </p:nvCxnSpPr>
        <p:spPr>
          <a:xfrm flipV="1">
            <a:off x="8772319" y="2735940"/>
            <a:ext cx="774354" cy="1397087"/>
          </a:xfrm>
          <a:prstGeom prst="straightConnector1">
            <a:avLst/>
          </a:prstGeom>
          <a:ln w="7620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0C316B1-9922-4200-B8FE-3DE17D718FDB}"/>
              </a:ext>
            </a:extLst>
          </p:cNvPr>
          <p:cNvCxnSpPr>
            <a:cxnSpLocks/>
          </p:cNvCxnSpPr>
          <p:nvPr/>
        </p:nvCxnSpPr>
        <p:spPr>
          <a:xfrm flipH="1" flipV="1">
            <a:off x="9086560" y="1328377"/>
            <a:ext cx="542982" cy="850360"/>
          </a:xfrm>
          <a:prstGeom prst="straightConnector1">
            <a:avLst/>
          </a:prstGeom>
          <a:ln w="7620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BE5DA7B7-72B4-403E-8EE6-7FE8617811B2}"/>
              </a:ext>
            </a:extLst>
          </p:cNvPr>
          <p:cNvCxnSpPr>
            <a:cxnSpLocks/>
          </p:cNvCxnSpPr>
          <p:nvPr/>
        </p:nvCxnSpPr>
        <p:spPr>
          <a:xfrm flipV="1">
            <a:off x="7868713" y="4532375"/>
            <a:ext cx="589185" cy="702355"/>
          </a:xfrm>
          <a:prstGeom prst="straightConnector1">
            <a:avLst/>
          </a:prstGeom>
          <a:ln w="7620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8FFC3FEC-429B-4F05-BE1B-92AB792E192D}"/>
              </a:ext>
            </a:extLst>
          </p:cNvPr>
          <p:cNvCxnSpPr>
            <a:cxnSpLocks/>
          </p:cNvCxnSpPr>
          <p:nvPr/>
        </p:nvCxnSpPr>
        <p:spPr>
          <a:xfrm flipV="1">
            <a:off x="8538940" y="5314797"/>
            <a:ext cx="589185" cy="702355"/>
          </a:xfrm>
          <a:prstGeom prst="straightConnector1">
            <a:avLst/>
          </a:prstGeom>
          <a:ln w="7620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385D90D2-DDB9-4367-8F8E-45A679A6C37A}"/>
              </a:ext>
            </a:extLst>
          </p:cNvPr>
          <p:cNvCxnSpPr>
            <a:cxnSpLocks/>
          </p:cNvCxnSpPr>
          <p:nvPr/>
        </p:nvCxnSpPr>
        <p:spPr>
          <a:xfrm flipV="1">
            <a:off x="8274230" y="6004710"/>
            <a:ext cx="1169696" cy="494582"/>
          </a:xfrm>
          <a:prstGeom prst="straightConnector1">
            <a:avLst/>
          </a:prstGeom>
          <a:ln w="762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2C5C20A3-B8E3-4B59-B111-E1DE8989AE0A}"/>
              </a:ext>
            </a:extLst>
          </p:cNvPr>
          <p:cNvSpPr txBox="1"/>
          <p:nvPr/>
        </p:nvSpPr>
        <p:spPr>
          <a:xfrm>
            <a:off x="9670143" y="5350999"/>
            <a:ext cx="2253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Geographical distance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FFF14BA-8F27-4E0A-9AA4-981FA21FB58B}"/>
              </a:ext>
            </a:extLst>
          </p:cNvPr>
          <p:cNvSpPr txBox="1"/>
          <p:nvPr/>
        </p:nvSpPr>
        <p:spPr>
          <a:xfrm>
            <a:off x="9743962" y="6185654"/>
            <a:ext cx="2072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Topological distance</a:t>
            </a:r>
          </a:p>
        </p:txBody>
      </p:sp>
    </p:spTree>
    <p:extLst>
      <p:ext uri="{BB962C8B-B14F-4D97-AF65-F5344CB8AC3E}">
        <p14:creationId xmlns:p14="http://schemas.microsoft.com/office/powerpoint/2010/main" val="4173595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>
            <a:extLst>
              <a:ext uri="{FF2B5EF4-FFF2-40B4-BE49-F238E27FC236}">
                <a16:creationId xmlns:a16="http://schemas.microsoft.com/office/drawing/2014/main" id="{8781CB27-8C3F-4239-95FF-A4769D056B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40" t="5858" b="54142"/>
          <a:stretch/>
        </p:blipFill>
        <p:spPr bwMode="auto">
          <a:xfrm>
            <a:off x="4232173" y="1078372"/>
            <a:ext cx="7959827" cy="5779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19CD5AD-7F30-4C6C-98FD-E71F2BCB19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81" y="168480"/>
            <a:ext cx="10515600" cy="736088"/>
          </a:xfrm>
        </p:spPr>
        <p:txBody>
          <a:bodyPr/>
          <a:lstStyle/>
          <a:p>
            <a:r>
              <a:rPr lang="en-GB" dirty="0"/>
              <a:t>Unmixing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7B0FD7-4E58-4062-846C-10D1697FC3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8936" y="1914115"/>
            <a:ext cx="4422058" cy="4351338"/>
          </a:xfrm>
        </p:spPr>
        <p:txBody>
          <a:bodyPr/>
          <a:lstStyle/>
          <a:p>
            <a:r>
              <a:rPr lang="en-GB" dirty="0"/>
              <a:t>Current research problem is how to ‘unmix’ fluvial point data to get at best fitting model of the drainage </a:t>
            </a:r>
          </a:p>
          <a:p>
            <a:r>
              <a:rPr lang="en-GB" dirty="0"/>
              <a:t>‘Under-determined’ problem solved using inverse techniques 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Footer Placeholder 6">
            <a:extLst>
              <a:ext uri="{FF2B5EF4-FFF2-40B4-BE49-F238E27FC236}">
                <a16:creationId xmlns:a16="http://schemas.microsoft.com/office/drawing/2014/main" id="{BF0E547F-55C0-4B10-94AA-F1174BD284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76350" y="6477801"/>
            <a:ext cx="9639300" cy="434173"/>
          </a:xfrm>
        </p:spPr>
        <p:txBody>
          <a:bodyPr/>
          <a:lstStyle/>
          <a:p>
            <a:r>
              <a:rPr lang="en-GB" i="1" dirty="0">
                <a:cs typeface="Calibri"/>
              </a:rPr>
              <a:t>“Source Region Geochemistry From Unmixing Downstream Sedimentary Elemental Compositions” Lipp et al. 2021</a:t>
            </a:r>
            <a:endParaRPr lang="en-US" dirty="0">
              <a:cs typeface="Calibri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169DDA4-7140-40CE-A002-65938CDF0014}"/>
              </a:ext>
            </a:extLst>
          </p:cNvPr>
          <p:cNvSpPr/>
          <p:nvPr/>
        </p:nvSpPr>
        <p:spPr>
          <a:xfrm>
            <a:off x="9193161" y="3500284"/>
            <a:ext cx="2212258" cy="236957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2551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6">
            <a:extLst>
              <a:ext uri="{FF2B5EF4-FFF2-40B4-BE49-F238E27FC236}">
                <a16:creationId xmlns:a16="http://schemas.microsoft.com/office/drawing/2014/main" id="{BF0E547F-55C0-4B10-94AA-F1174BD284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76350" y="6477801"/>
            <a:ext cx="9639300" cy="434173"/>
          </a:xfrm>
        </p:spPr>
        <p:txBody>
          <a:bodyPr/>
          <a:lstStyle/>
          <a:p>
            <a:r>
              <a:rPr lang="en-GB" i="1" dirty="0">
                <a:cs typeface="Calibri"/>
              </a:rPr>
              <a:t>“Environmental DNA allows upscaling spatial patterns of biodiversity in freshwater ecosystems” </a:t>
            </a:r>
            <a:r>
              <a:rPr lang="en-GB" i="1" dirty="0" err="1">
                <a:cs typeface="Calibri"/>
              </a:rPr>
              <a:t>Carraro</a:t>
            </a:r>
            <a:r>
              <a:rPr lang="en-GB" i="1" dirty="0">
                <a:cs typeface="Calibri"/>
              </a:rPr>
              <a:t> et al. 2020</a:t>
            </a:r>
            <a:endParaRPr lang="en-US" dirty="0">
              <a:cs typeface="Calibri"/>
            </a:endParaRPr>
          </a:p>
        </p:txBody>
      </p:sp>
      <p:pic>
        <p:nvPicPr>
          <p:cNvPr id="9218" name="Picture 2" descr="figure1">
            <a:extLst>
              <a:ext uri="{FF2B5EF4-FFF2-40B4-BE49-F238E27FC236}">
                <a16:creationId xmlns:a16="http://schemas.microsoft.com/office/drawing/2014/main" id="{85BBD303-CD3C-46C1-9091-D9DFEDBA35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444" y="1848317"/>
            <a:ext cx="6524625" cy="354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figure5">
            <a:extLst>
              <a:ext uri="{FF2B5EF4-FFF2-40B4-BE49-F238E27FC236}">
                <a16:creationId xmlns:a16="http://schemas.microsoft.com/office/drawing/2014/main" id="{4F2FFDAB-DAEB-4F04-9112-D8CBA77BA7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258"/>
          <a:stretch/>
        </p:blipFill>
        <p:spPr bwMode="auto">
          <a:xfrm>
            <a:off x="8627191" y="1848317"/>
            <a:ext cx="2391050" cy="3164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figure5">
            <a:extLst>
              <a:ext uri="{FF2B5EF4-FFF2-40B4-BE49-F238E27FC236}">
                <a16:creationId xmlns:a16="http://schemas.microsoft.com/office/drawing/2014/main" id="{4E504E3F-1F6A-4241-A961-407EED867B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194" b="29845"/>
          <a:stretch/>
        </p:blipFill>
        <p:spPr bwMode="auto">
          <a:xfrm>
            <a:off x="11210612" y="1777033"/>
            <a:ext cx="702944" cy="2905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FCFFFE5-C7B0-4BAA-829D-E2DF4B1E18DF}"/>
              </a:ext>
            </a:extLst>
          </p:cNvPr>
          <p:cNvSpPr/>
          <p:nvPr/>
        </p:nvSpPr>
        <p:spPr>
          <a:xfrm>
            <a:off x="10643007" y="2003175"/>
            <a:ext cx="375234" cy="19732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963D2C59-8118-47A6-A919-FC81997CF4D9}"/>
              </a:ext>
            </a:extLst>
          </p:cNvPr>
          <p:cNvSpPr/>
          <p:nvPr/>
        </p:nvSpPr>
        <p:spPr>
          <a:xfrm rot="16200000">
            <a:off x="6892413" y="2871019"/>
            <a:ext cx="1435510" cy="99305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D0722F-9558-4E72-A747-F912B8D1D78E}"/>
              </a:ext>
            </a:extLst>
          </p:cNvPr>
          <p:cNvSpPr txBox="1"/>
          <p:nvPr/>
        </p:nvSpPr>
        <p:spPr>
          <a:xfrm>
            <a:off x="2418736" y="639267"/>
            <a:ext cx="13516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 dirty="0"/>
              <a:t>Inputs </a:t>
            </a:r>
            <a:endParaRPr lang="en-GB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5BD73A6-F854-4E4B-9C45-339E71F2C159}"/>
              </a:ext>
            </a:extLst>
          </p:cNvPr>
          <p:cNvSpPr txBox="1"/>
          <p:nvPr/>
        </p:nvSpPr>
        <p:spPr>
          <a:xfrm>
            <a:off x="9547977" y="362632"/>
            <a:ext cx="16626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 dirty="0"/>
              <a:t>Outputs 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2544330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onfluence Mobile - Innovyze Resource Center">
            <a:extLst>
              <a:ext uri="{FF2B5EF4-FFF2-40B4-BE49-F238E27FC236}">
                <a16:creationId xmlns:a16="http://schemas.microsoft.com/office/drawing/2014/main" id="{8D3AC062-7DBA-4ECC-8896-14186071B2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" y="585270"/>
            <a:ext cx="7953375" cy="5891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7A07477-62DB-47F0-A2E6-6C26FBE602B0}"/>
              </a:ext>
            </a:extLst>
          </p:cNvPr>
          <p:cNvSpPr txBox="1"/>
          <p:nvPr/>
        </p:nvSpPr>
        <p:spPr>
          <a:xfrm>
            <a:off x="7640529" y="5220282"/>
            <a:ext cx="42826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Hydrology is a vast discipline!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The key metric is </a:t>
            </a:r>
            <a:r>
              <a:rPr lang="en-GB" sz="2400" b="1" dirty="0"/>
              <a:t>discharge </a:t>
            </a:r>
            <a:r>
              <a:rPr lang="en-GB" sz="2400" dirty="0"/>
              <a:t>and how it varies through time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4DBEB2-B364-439A-BD01-DDC9CEB237ED}"/>
              </a:ext>
            </a:extLst>
          </p:cNvPr>
          <p:cNvSpPr/>
          <p:nvPr/>
        </p:nvSpPr>
        <p:spPr>
          <a:xfrm>
            <a:off x="1628775" y="1256998"/>
            <a:ext cx="571500" cy="8894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B90018B-6CC5-40DC-88C1-A312FA200332}"/>
              </a:ext>
            </a:extLst>
          </p:cNvPr>
          <p:cNvSpPr/>
          <p:nvPr/>
        </p:nvSpPr>
        <p:spPr>
          <a:xfrm>
            <a:off x="1607419" y="2579571"/>
            <a:ext cx="5659655" cy="2640711"/>
          </a:xfrm>
          <a:custGeom>
            <a:avLst/>
            <a:gdLst>
              <a:gd name="connsiteX0" fmla="*/ 0 w 5659655"/>
              <a:gd name="connsiteY0" fmla="*/ 2541069 h 2640711"/>
              <a:gd name="connsiteX1" fmla="*/ 57752 w 5659655"/>
              <a:gd name="connsiteY1" fmla="*/ 2531444 h 2640711"/>
              <a:gd name="connsiteX2" fmla="*/ 67377 w 5659655"/>
              <a:gd name="connsiteY2" fmla="*/ 2502568 h 2640711"/>
              <a:gd name="connsiteX3" fmla="*/ 86627 w 5659655"/>
              <a:gd name="connsiteY3" fmla="*/ 2473692 h 2640711"/>
              <a:gd name="connsiteX4" fmla="*/ 115503 w 5659655"/>
              <a:gd name="connsiteY4" fmla="*/ 2415941 h 2640711"/>
              <a:gd name="connsiteX5" fmla="*/ 144379 w 5659655"/>
              <a:gd name="connsiteY5" fmla="*/ 2396690 h 2640711"/>
              <a:gd name="connsiteX6" fmla="*/ 154004 w 5659655"/>
              <a:gd name="connsiteY6" fmla="*/ 2367814 h 2640711"/>
              <a:gd name="connsiteX7" fmla="*/ 211756 w 5659655"/>
              <a:gd name="connsiteY7" fmla="*/ 2348564 h 2640711"/>
              <a:gd name="connsiteX8" fmla="*/ 240632 w 5659655"/>
              <a:gd name="connsiteY8" fmla="*/ 2329313 h 2640711"/>
              <a:gd name="connsiteX9" fmla="*/ 298383 w 5659655"/>
              <a:gd name="connsiteY9" fmla="*/ 2310063 h 2640711"/>
              <a:gd name="connsiteX10" fmla="*/ 327259 w 5659655"/>
              <a:gd name="connsiteY10" fmla="*/ 2300437 h 2640711"/>
              <a:gd name="connsiteX11" fmla="*/ 394636 w 5659655"/>
              <a:gd name="connsiteY11" fmla="*/ 2271562 h 2640711"/>
              <a:gd name="connsiteX12" fmla="*/ 423512 w 5659655"/>
              <a:gd name="connsiteY12" fmla="*/ 2252311 h 2640711"/>
              <a:gd name="connsiteX13" fmla="*/ 462013 w 5659655"/>
              <a:gd name="connsiteY13" fmla="*/ 2233061 h 2640711"/>
              <a:gd name="connsiteX14" fmla="*/ 471638 w 5659655"/>
              <a:gd name="connsiteY14" fmla="*/ 2204185 h 2640711"/>
              <a:gd name="connsiteX15" fmla="*/ 500514 w 5659655"/>
              <a:gd name="connsiteY15" fmla="*/ 2175309 h 2640711"/>
              <a:gd name="connsiteX16" fmla="*/ 510139 w 5659655"/>
              <a:gd name="connsiteY16" fmla="*/ 2146433 h 2640711"/>
              <a:gd name="connsiteX17" fmla="*/ 567890 w 5659655"/>
              <a:gd name="connsiteY17" fmla="*/ 2069431 h 2640711"/>
              <a:gd name="connsiteX18" fmla="*/ 577516 w 5659655"/>
              <a:gd name="connsiteY18" fmla="*/ 2040555 h 2640711"/>
              <a:gd name="connsiteX19" fmla="*/ 596766 w 5659655"/>
              <a:gd name="connsiteY19" fmla="*/ 2011680 h 2640711"/>
              <a:gd name="connsiteX20" fmla="*/ 635267 w 5659655"/>
              <a:gd name="connsiteY20" fmla="*/ 1915427 h 2640711"/>
              <a:gd name="connsiteX21" fmla="*/ 664143 w 5659655"/>
              <a:gd name="connsiteY21" fmla="*/ 1896176 h 2640711"/>
              <a:gd name="connsiteX22" fmla="*/ 683394 w 5659655"/>
              <a:gd name="connsiteY22" fmla="*/ 1857675 h 2640711"/>
              <a:gd name="connsiteX23" fmla="*/ 702644 w 5659655"/>
              <a:gd name="connsiteY23" fmla="*/ 1799924 h 2640711"/>
              <a:gd name="connsiteX24" fmla="*/ 721895 w 5659655"/>
              <a:gd name="connsiteY24" fmla="*/ 1771048 h 2640711"/>
              <a:gd name="connsiteX25" fmla="*/ 760396 w 5659655"/>
              <a:gd name="connsiteY25" fmla="*/ 1694046 h 2640711"/>
              <a:gd name="connsiteX26" fmla="*/ 808522 w 5659655"/>
              <a:gd name="connsiteY26" fmla="*/ 1636294 h 2640711"/>
              <a:gd name="connsiteX27" fmla="*/ 818147 w 5659655"/>
              <a:gd name="connsiteY27" fmla="*/ 1607418 h 2640711"/>
              <a:gd name="connsiteX28" fmla="*/ 847023 w 5659655"/>
              <a:gd name="connsiteY28" fmla="*/ 1549667 h 2640711"/>
              <a:gd name="connsiteX29" fmla="*/ 856648 w 5659655"/>
              <a:gd name="connsiteY29" fmla="*/ 1511166 h 2640711"/>
              <a:gd name="connsiteX30" fmla="*/ 866274 w 5659655"/>
              <a:gd name="connsiteY30" fmla="*/ 1453414 h 2640711"/>
              <a:gd name="connsiteX31" fmla="*/ 885524 w 5659655"/>
              <a:gd name="connsiteY31" fmla="*/ 1424538 h 2640711"/>
              <a:gd name="connsiteX32" fmla="*/ 904775 w 5659655"/>
              <a:gd name="connsiteY32" fmla="*/ 1337911 h 2640711"/>
              <a:gd name="connsiteX33" fmla="*/ 914400 w 5659655"/>
              <a:gd name="connsiteY33" fmla="*/ 1309035 h 2640711"/>
              <a:gd name="connsiteX34" fmla="*/ 952901 w 5659655"/>
              <a:gd name="connsiteY34" fmla="*/ 1222408 h 2640711"/>
              <a:gd name="connsiteX35" fmla="*/ 972152 w 5659655"/>
              <a:gd name="connsiteY35" fmla="*/ 1126155 h 2640711"/>
              <a:gd name="connsiteX36" fmla="*/ 1001027 w 5659655"/>
              <a:gd name="connsiteY36" fmla="*/ 1029903 h 2640711"/>
              <a:gd name="connsiteX37" fmla="*/ 1010653 w 5659655"/>
              <a:gd name="connsiteY37" fmla="*/ 1001027 h 2640711"/>
              <a:gd name="connsiteX38" fmla="*/ 1049154 w 5659655"/>
              <a:gd name="connsiteY38" fmla="*/ 904774 h 2640711"/>
              <a:gd name="connsiteX39" fmla="*/ 1058779 w 5659655"/>
              <a:gd name="connsiteY39" fmla="*/ 866273 h 2640711"/>
              <a:gd name="connsiteX40" fmla="*/ 1068404 w 5659655"/>
              <a:gd name="connsiteY40" fmla="*/ 837397 h 2640711"/>
              <a:gd name="connsiteX41" fmla="*/ 1087655 w 5659655"/>
              <a:gd name="connsiteY41" fmla="*/ 750770 h 2640711"/>
              <a:gd name="connsiteX42" fmla="*/ 1135781 w 5659655"/>
              <a:gd name="connsiteY42" fmla="*/ 644892 h 2640711"/>
              <a:gd name="connsiteX43" fmla="*/ 1145406 w 5659655"/>
              <a:gd name="connsiteY43" fmla="*/ 587141 h 2640711"/>
              <a:gd name="connsiteX44" fmla="*/ 1164657 w 5659655"/>
              <a:gd name="connsiteY44" fmla="*/ 490888 h 2640711"/>
              <a:gd name="connsiteX45" fmla="*/ 1183907 w 5659655"/>
              <a:gd name="connsiteY45" fmla="*/ 365760 h 2640711"/>
              <a:gd name="connsiteX46" fmla="*/ 1222408 w 5659655"/>
              <a:gd name="connsiteY46" fmla="*/ 308008 h 2640711"/>
              <a:gd name="connsiteX47" fmla="*/ 1232034 w 5659655"/>
              <a:gd name="connsiteY47" fmla="*/ 279132 h 2640711"/>
              <a:gd name="connsiteX48" fmla="*/ 1260909 w 5659655"/>
              <a:gd name="connsiteY48" fmla="*/ 250256 h 2640711"/>
              <a:gd name="connsiteX49" fmla="*/ 1280160 w 5659655"/>
              <a:gd name="connsiteY49" fmla="*/ 221381 h 2640711"/>
              <a:gd name="connsiteX50" fmla="*/ 1318661 w 5659655"/>
              <a:gd name="connsiteY50" fmla="*/ 154004 h 2640711"/>
              <a:gd name="connsiteX51" fmla="*/ 1347537 w 5659655"/>
              <a:gd name="connsiteY51" fmla="*/ 67376 h 2640711"/>
              <a:gd name="connsiteX52" fmla="*/ 1366787 w 5659655"/>
              <a:gd name="connsiteY52" fmla="*/ 28875 h 2640711"/>
              <a:gd name="connsiteX53" fmla="*/ 1424539 w 5659655"/>
              <a:gd name="connsiteY53" fmla="*/ 0 h 2640711"/>
              <a:gd name="connsiteX54" fmla="*/ 1501541 w 5659655"/>
              <a:gd name="connsiteY54" fmla="*/ 9625 h 2640711"/>
              <a:gd name="connsiteX55" fmla="*/ 1520792 w 5659655"/>
              <a:gd name="connsiteY55" fmla="*/ 38501 h 2640711"/>
              <a:gd name="connsiteX56" fmla="*/ 1540042 w 5659655"/>
              <a:gd name="connsiteY56" fmla="*/ 96252 h 2640711"/>
              <a:gd name="connsiteX57" fmla="*/ 1549667 w 5659655"/>
              <a:gd name="connsiteY57" fmla="*/ 125128 h 2640711"/>
              <a:gd name="connsiteX58" fmla="*/ 1568918 w 5659655"/>
              <a:gd name="connsiteY58" fmla="*/ 154004 h 2640711"/>
              <a:gd name="connsiteX59" fmla="*/ 1588168 w 5659655"/>
              <a:gd name="connsiteY59" fmla="*/ 211755 h 2640711"/>
              <a:gd name="connsiteX60" fmla="*/ 1655545 w 5659655"/>
              <a:gd name="connsiteY60" fmla="*/ 298383 h 2640711"/>
              <a:gd name="connsiteX61" fmla="*/ 1694046 w 5659655"/>
              <a:gd name="connsiteY61" fmla="*/ 346509 h 2640711"/>
              <a:gd name="connsiteX62" fmla="*/ 1703672 w 5659655"/>
              <a:gd name="connsiteY62" fmla="*/ 375385 h 2640711"/>
              <a:gd name="connsiteX63" fmla="*/ 1732547 w 5659655"/>
              <a:gd name="connsiteY63" fmla="*/ 404261 h 2640711"/>
              <a:gd name="connsiteX64" fmla="*/ 1780674 w 5659655"/>
              <a:gd name="connsiteY64" fmla="*/ 452387 h 2640711"/>
              <a:gd name="connsiteX65" fmla="*/ 1819175 w 5659655"/>
              <a:gd name="connsiteY65" fmla="*/ 500513 h 2640711"/>
              <a:gd name="connsiteX66" fmla="*/ 1828800 w 5659655"/>
              <a:gd name="connsiteY66" fmla="*/ 529389 h 2640711"/>
              <a:gd name="connsiteX67" fmla="*/ 1848050 w 5659655"/>
              <a:gd name="connsiteY67" fmla="*/ 558265 h 2640711"/>
              <a:gd name="connsiteX68" fmla="*/ 1876926 w 5659655"/>
              <a:gd name="connsiteY68" fmla="*/ 616016 h 2640711"/>
              <a:gd name="connsiteX69" fmla="*/ 1886552 w 5659655"/>
              <a:gd name="connsiteY69" fmla="*/ 654517 h 2640711"/>
              <a:gd name="connsiteX70" fmla="*/ 1905802 w 5659655"/>
              <a:gd name="connsiteY70" fmla="*/ 683393 h 2640711"/>
              <a:gd name="connsiteX71" fmla="*/ 1915427 w 5659655"/>
              <a:gd name="connsiteY71" fmla="*/ 731520 h 2640711"/>
              <a:gd name="connsiteX72" fmla="*/ 1925053 w 5659655"/>
              <a:gd name="connsiteY72" fmla="*/ 770021 h 2640711"/>
              <a:gd name="connsiteX73" fmla="*/ 1944303 w 5659655"/>
              <a:gd name="connsiteY73" fmla="*/ 875898 h 2640711"/>
              <a:gd name="connsiteX74" fmla="*/ 1963554 w 5659655"/>
              <a:gd name="connsiteY74" fmla="*/ 933650 h 2640711"/>
              <a:gd name="connsiteX75" fmla="*/ 1992429 w 5659655"/>
              <a:gd name="connsiteY75" fmla="*/ 962526 h 2640711"/>
              <a:gd name="connsiteX76" fmla="*/ 2021305 w 5659655"/>
              <a:gd name="connsiteY76" fmla="*/ 1029903 h 2640711"/>
              <a:gd name="connsiteX77" fmla="*/ 2059806 w 5659655"/>
              <a:gd name="connsiteY77" fmla="*/ 1097280 h 2640711"/>
              <a:gd name="connsiteX78" fmla="*/ 2088682 w 5659655"/>
              <a:gd name="connsiteY78" fmla="*/ 1116530 h 2640711"/>
              <a:gd name="connsiteX79" fmla="*/ 2127183 w 5659655"/>
              <a:gd name="connsiteY79" fmla="*/ 1174282 h 2640711"/>
              <a:gd name="connsiteX80" fmla="*/ 2136808 w 5659655"/>
              <a:gd name="connsiteY80" fmla="*/ 1203157 h 2640711"/>
              <a:gd name="connsiteX81" fmla="*/ 2165684 w 5659655"/>
              <a:gd name="connsiteY81" fmla="*/ 1222408 h 2640711"/>
              <a:gd name="connsiteX82" fmla="*/ 2194560 w 5659655"/>
              <a:gd name="connsiteY82" fmla="*/ 1251284 h 2640711"/>
              <a:gd name="connsiteX83" fmla="*/ 2252312 w 5659655"/>
              <a:gd name="connsiteY83" fmla="*/ 1299410 h 2640711"/>
              <a:gd name="connsiteX84" fmla="*/ 2281187 w 5659655"/>
              <a:gd name="connsiteY84" fmla="*/ 1347536 h 2640711"/>
              <a:gd name="connsiteX85" fmla="*/ 2348564 w 5659655"/>
              <a:gd name="connsiteY85" fmla="*/ 1405288 h 2640711"/>
              <a:gd name="connsiteX86" fmla="*/ 2367815 w 5659655"/>
              <a:gd name="connsiteY86" fmla="*/ 1434164 h 2640711"/>
              <a:gd name="connsiteX87" fmla="*/ 2415941 w 5659655"/>
              <a:gd name="connsiteY87" fmla="*/ 1520791 h 2640711"/>
              <a:gd name="connsiteX88" fmla="*/ 2454442 w 5659655"/>
              <a:gd name="connsiteY88" fmla="*/ 1549667 h 2640711"/>
              <a:gd name="connsiteX89" fmla="*/ 2492943 w 5659655"/>
              <a:gd name="connsiteY89" fmla="*/ 1617044 h 2640711"/>
              <a:gd name="connsiteX90" fmla="*/ 2560320 w 5659655"/>
              <a:gd name="connsiteY90" fmla="*/ 1684421 h 2640711"/>
              <a:gd name="connsiteX91" fmla="*/ 2589196 w 5659655"/>
              <a:gd name="connsiteY91" fmla="*/ 1713296 h 2640711"/>
              <a:gd name="connsiteX92" fmla="*/ 2637322 w 5659655"/>
              <a:gd name="connsiteY92" fmla="*/ 1742172 h 2640711"/>
              <a:gd name="connsiteX93" fmla="*/ 2656573 w 5659655"/>
              <a:gd name="connsiteY93" fmla="*/ 1771048 h 2640711"/>
              <a:gd name="connsiteX94" fmla="*/ 2685448 w 5659655"/>
              <a:gd name="connsiteY94" fmla="*/ 1780673 h 2640711"/>
              <a:gd name="connsiteX95" fmla="*/ 2733575 w 5659655"/>
              <a:gd name="connsiteY95" fmla="*/ 1809549 h 2640711"/>
              <a:gd name="connsiteX96" fmla="*/ 2781701 w 5659655"/>
              <a:gd name="connsiteY96" fmla="*/ 1828800 h 2640711"/>
              <a:gd name="connsiteX97" fmla="*/ 2849078 w 5659655"/>
              <a:gd name="connsiteY97" fmla="*/ 1886551 h 2640711"/>
              <a:gd name="connsiteX98" fmla="*/ 2906829 w 5659655"/>
              <a:gd name="connsiteY98" fmla="*/ 1915427 h 2640711"/>
              <a:gd name="connsiteX99" fmla="*/ 2926080 w 5659655"/>
              <a:gd name="connsiteY99" fmla="*/ 1944303 h 2640711"/>
              <a:gd name="connsiteX100" fmla="*/ 2983832 w 5659655"/>
              <a:gd name="connsiteY100" fmla="*/ 1973178 h 2640711"/>
              <a:gd name="connsiteX101" fmla="*/ 3051208 w 5659655"/>
              <a:gd name="connsiteY101" fmla="*/ 1992429 h 2640711"/>
              <a:gd name="connsiteX102" fmla="*/ 3080084 w 5659655"/>
              <a:gd name="connsiteY102" fmla="*/ 2002054 h 2640711"/>
              <a:gd name="connsiteX103" fmla="*/ 3147461 w 5659655"/>
              <a:gd name="connsiteY103" fmla="*/ 2021305 h 2640711"/>
              <a:gd name="connsiteX104" fmla="*/ 3185962 w 5659655"/>
              <a:gd name="connsiteY104" fmla="*/ 2040555 h 2640711"/>
              <a:gd name="connsiteX105" fmla="*/ 3320716 w 5659655"/>
              <a:gd name="connsiteY105" fmla="*/ 2059806 h 2640711"/>
              <a:gd name="connsiteX106" fmla="*/ 3359217 w 5659655"/>
              <a:gd name="connsiteY106" fmla="*/ 2069431 h 2640711"/>
              <a:gd name="connsiteX107" fmla="*/ 3465095 w 5659655"/>
              <a:gd name="connsiteY107" fmla="*/ 2079056 h 2640711"/>
              <a:gd name="connsiteX108" fmla="*/ 3532472 w 5659655"/>
              <a:gd name="connsiteY108" fmla="*/ 2098307 h 2640711"/>
              <a:gd name="connsiteX109" fmla="*/ 3570973 w 5659655"/>
              <a:gd name="connsiteY109" fmla="*/ 2107932 h 2640711"/>
              <a:gd name="connsiteX110" fmla="*/ 3647975 w 5659655"/>
              <a:gd name="connsiteY110" fmla="*/ 2146433 h 2640711"/>
              <a:gd name="connsiteX111" fmla="*/ 3715352 w 5659655"/>
              <a:gd name="connsiteY111" fmla="*/ 2175309 h 2640711"/>
              <a:gd name="connsiteX112" fmla="*/ 3763478 w 5659655"/>
              <a:gd name="connsiteY112" fmla="*/ 2194560 h 2640711"/>
              <a:gd name="connsiteX113" fmla="*/ 3811604 w 5659655"/>
              <a:gd name="connsiteY113" fmla="*/ 2204185 h 2640711"/>
              <a:gd name="connsiteX114" fmla="*/ 3850105 w 5659655"/>
              <a:gd name="connsiteY114" fmla="*/ 2233061 h 2640711"/>
              <a:gd name="connsiteX115" fmla="*/ 3898232 w 5659655"/>
              <a:gd name="connsiteY115" fmla="*/ 2242686 h 2640711"/>
              <a:gd name="connsiteX116" fmla="*/ 4032985 w 5659655"/>
              <a:gd name="connsiteY116" fmla="*/ 2261936 h 2640711"/>
              <a:gd name="connsiteX117" fmla="*/ 4177364 w 5659655"/>
              <a:gd name="connsiteY117" fmla="*/ 2300437 h 2640711"/>
              <a:gd name="connsiteX118" fmla="*/ 4244741 w 5659655"/>
              <a:gd name="connsiteY118" fmla="*/ 2319688 h 2640711"/>
              <a:gd name="connsiteX119" fmla="*/ 4360244 w 5659655"/>
              <a:gd name="connsiteY119" fmla="*/ 2387065 h 2640711"/>
              <a:gd name="connsiteX120" fmla="*/ 4389120 w 5659655"/>
              <a:gd name="connsiteY120" fmla="*/ 2406315 h 2640711"/>
              <a:gd name="connsiteX121" fmla="*/ 4466122 w 5659655"/>
              <a:gd name="connsiteY121" fmla="*/ 2425566 h 2640711"/>
              <a:gd name="connsiteX122" fmla="*/ 4494998 w 5659655"/>
              <a:gd name="connsiteY122" fmla="*/ 2454442 h 2640711"/>
              <a:gd name="connsiteX123" fmla="*/ 4591250 w 5659655"/>
              <a:gd name="connsiteY123" fmla="*/ 2473692 h 2640711"/>
              <a:gd name="connsiteX124" fmla="*/ 4649002 w 5659655"/>
              <a:gd name="connsiteY124" fmla="*/ 2492943 h 2640711"/>
              <a:gd name="connsiteX125" fmla="*/ 4687503 w 5659655"/>
              <a:gd name="connsiteY125" fmla="*/ 2512193 h 2640711"/>
              <a:gd name="connsiteX126" fmla="*/ 4745255 w 5659655"/>
              <a:gd name="connsiteY126" fmla="*/ 2521818 h 2640711"/>
              <a:gd name="connsiteX127" fmla="*/ 4783756 w 5659655"/>
              <a:gd name="connsiteY127" fmla="*/ 2531444 h 2640711"/>
              <a:gd name="connsiteX128" fmla="*/ 4880008 w 5659655"/>
              <a:gd name="connsiteY128" fmla="*/ 2560320 h 2640711"/>
              <a:gd name="connsiteX129" fmla="*/ 5024387 w 5659655"/>
              <a:gd name="connsiteY129" fmla="*/ 2569945 h 2640711"/>
              <a:gd name="connsiteX130" fmla="*/ 5111015 w 5659655"/>
              <a:gd name="connsiteY130" fmla="*/ 2579570 h 2640711"/>
              <a:gd name="connsiteX131" fmla="*/ 5139890 w 5659655"/>
              <a:gd name="connsiteY131" fmla="*/ 2589195 h 2640711"/>
              <a:gd name="connsiteX132" fmla="*/ 5274644 w 5659655"/>
              <a:gd name="connsiteY132" fmla="*/ 2608446 h 2640711"/>
              <a:gd name="connsiteX133" fmla="*/ 5409398 w 5659655"/>
              <a:gd name="connsiteY133" fmla="*/ 2618071 h 2640711"/>
              <a:gd name="connsiteX134" fmla="*/ 5515276 w 5659655"/>
              <a:gd name="connsiteY134" fmla="*/ 2627696 h 2640711"/>
              <a:gd name="connsiteX135" fmla="*/ 5659655 w 5659655"/>
              <a:gd name="connsiteY135" fmla="*/ 2637322 h 2640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</a:cxnLst>
            <a:rect l="l" t="t" r="r" b="b"/>
            <a:pathLst>
              <a:path w="5659655" h="2640711">
                <a:moveTo>
                  <a:pt x="0" y="2541069"/>
                </a:moveTo>
                <a:cubicBezTo>
                  <a:pt x="19251" y="2537861"/>
                  <a:pt x="40807" y="2541127"/>
                  <a:pt x="57752" y="2531444"/>
                </a:cubicBezTo>
                <a:cubicBezTo>
                  <a:pt x="66561" y="2526410"/>
                  <a:pt x="62840" y="2511643"/>
                  <a:pt x="67377" y="2502568"/>
                </a:cubicBezTo>
                <a:cubicBezTo>
                  <a:pt x="72550" y="2492221"/>
                  <a:pt x="81454" y="2484039"/>
                  <a:pt x="86627" y="2473692"/>
                </a:cubicBezTo>
                <a:cubicBezTo>
                  <a:pt x="102283" y="2442381"/>
                  <a:pt x="87921" y="2443523"/>
                  <a:pt x="115503" y="2415941"/>
                </a:cubicBezTo>
                <a:cubicBezTo>
                  <a:pt x="123683" y="2407761"/>
                  <a:pt x="134754" y="2403107"/>
                  <a:pt x="144379" y="2396690"/>
                </a:cubicBezTo>
                <a:cubicBezTo>
                  <a:pt x="147587" y="2387065"/>
                  <a:pt x="145748" y="2373711"/>
                  <a:pt x="154004" y="2367814"/>
                </a:cubicBezTo>
                <a:cubicBezTo>
                  <a:pt x="170516" y="2356020"/>
                  <a:pt x="211756" y="2348564"/>
                  <a:pt x="211756" y="2348564"/>
                </a:cubicBezTo>
                <a:cubicBezTo>
                  <a:pt x="221381" y="2342147"/>
                  <a:pt x="230061" y="2334011"/>
                  <a:pt x="240632" y="2329313"/>
                </a:cubicBezTo>
                <a:cubicBezTo>
                  <a:pt x="259175" y="2321072"/>
                  <a:pt x="279133" y="2316480"/>
                  <a:pt x="298383" y="2310063"/>
                </a:cubicBezTo>
                <a:cubicBezTo>
                  <a:pt x="308008" y="2306854"/>
                  <a:pt x="318184" y="2304974"/>
                  <a:pt x="327259" y="2300437"/>
                </a:cubicBezTo>
                <a:cubicBezTo>
                  <a:pt x="374835" y="2276650"/>
                  <a:pt x="352148" y="2285724"/>
                  <a:pt x="394636" y="2271562"/>
                </a:cubicBezTo>
                <a:cubicBezTo>
                  <a:pt x="404261" y="2265145"/>
                  <a:pt x="413468" y="2258050"/>
                  <a:pt x="423512" y="2252311"/>
                </a:cubicBezTo>
                <a:cubicBezTo>
                  <a:pt x="435970" y="2245192"/>
                  <a:pt x="451867" y="2243207"/>
                  <a:pt x="462013" y="2233061"/>
                </a:cubicBezTo>
                <a:cubicBezTo>
                  <a:pt x="469187" y="2225887"/>
                  <a:pt x="466010" y="2212627"/>
                  <a:pt x="471638" y="2204185"/>
                </a:cubicBezTo>
                <a:cubicBezTo>
                  <a:pt x="479189" y="2192859"/>
                  <a:pt x="490889" y="2184934"/>
                  <a:pt x="500514" y="2175309"/>
                </a:cubicBezTo>
                <a:cubicBezTo>
                  <a:pt x="503722" y="2165684"/>
                  <a:pt x="504511" y="2154875"/>
                  <a:pt x="510139" y="2146433"/>
                </a:cubicBezTo>
                <a:cubicBezTo>
                  <a:pt x="576948" y="2046219"/>
                  <a:pt x="498060" y="2209092"/>
                  <a:pt x="567890" y="2069431"/>
                </a:cubicBezTo>
                <a:cubicBezTo>
                  <a:pt x="572427" y="2060356"/>
                  <a:pt x="572978" y="2049630"/>
                  <a:pt x="577516" y="2040555"/>
                </a:cubicBezTo>
                <a:cubicBezTo>
                  <a:pt x="582689" y="2030208"/>
                  <a:pt x="592068" y="2022251"/>
                  <a:pt x="596766" y="2011680"/>
                </a:cubicBezTo>
                <a:cubicBezTo>
                  <a:pt x="607023" y="1988601"/>
                  <a:pt x="616510" y="1937936"/>
                  <a:pt x="635267" y="1915427"/>
                </a:cubicBezTo>
                <a:cubicBezTo>
                  <a:pt x="642673" y="1906540"/>
                  <a:pt x="654518" y="1902593"/>
                  <a:pt x="664143" y="1896176"/>
                </a:cubicBezTo>
                <a:cubicBezTo>
                  <a:pt x="670560" y="1883342"/>
                  <a:pt x="678065" y="1870997"/>
                  <a:pt x="683394" y="1857675"/>
                </a:cubicBezTo>
                <a:cubicBezTo>
                  <a:pt x="690930" y="1838835"/>
                  <a:pt x="691388" y="1816808"/>
                  <a:pt x="702644" y="1799924"/>
                </a:cubicBezTo>
                <a:cubicBezTo>
                  <a:pt x="709061" y="1790299"/>
                  <a:pt x="716355" y="1781204"/>
                  <a:pt x="721895" y="1771048"/>
                </a:cubicBezTo>
                <a:cubicBezTo>
                  <a:pt x="735637" y="1745855"/>
                  <a:pt x="742025" y="1716092"/>
                  <a:pt x="760396" y="1694046"/>
                </a:cubicBezTo>
                <a:lnTo>
                  <a:pt x="808522" y="1636294"/>
                </a:lnTo>
                <a:cubicBezTo>
                  <a:pt x="811730" y="1626669"/>
                  <a:pt x="813610" y="1616493"/>
                  <a:pt x="818147" y="1607418"/>
                </a:cubicBezTo>
                <a:cubicBezTo>
                  <a:pt x="846271" y="1551170"/>
                  <a:pt x="830894" y="1606121"/>
                  <a:pt x="847023" y="1549667"/>
                </a:cubicBezTo>
                <a:cubicBezTo>
                  <a:pt x="850657" y="1536947"/>
                  <a:pt x="854054" y="1524138"/>
                  <a:pt x="856648" y="1511166"/>
                </a:cubicBezTo>
                <a:cubicBezTo>
                  <a:pt x="860476" y="1492029"/>
                  <a:pt x="860102" y="1471929"/>
                  <a:pt x="866274" y="1453414"/>
                </a:cubicBezTo>
                <a:cubicBezTo>
                  <a:pt x="869932" y="1442440"/>
                  <a:pt x="879107" y="1434163"/>
                  <a:pt x="885524" y="1424538"/>
                </a:cubicBezTo>
                <a:cubicBezTo>
                  <a:pt x="892143" y="1391444"/>
                  <a:pt x="895710" y="1369639"/>
                  <a:pt x="904775" y="1337911"/>
                </a:cubicBezTo>
                <a:cubicBezTo>
                  <a:pt x="907562" y="1328155"/>
                  <a:pt x="910279" y="1318306"/>
                  <a:pt x="914400" y="1309035"/>
                </a:cubicBezTo>
                <a:cubicBezTo>
                  <a:pt x="929518" y="1275019"/>
                  <a:pt x="945095" y="1256236"/>
                  <a:pt x="952901" y="1222408"/>
                </a:cubicBezTo>
                <a:cubicBezTo>
                  <a:pt x="960258" y="1190526"/>
                  <a:pt x="964216" y="1157898"/>
                  <a:pt x="972152" y="1126155"/>
                </a:cubicBezTo>
                <a:cubicBezTo>
                  <a:pt x="986697" y="1067974"/>
                  <a:pt x="977596" y="1100196"/>
                  <a:pt x="1001027" y="1029903"/>
                </a:cubicBezTo>
                <a:lnTo>
                  <a:pt x="1010653" y="1001027"/>
                </a:lnTo>
                <a:cubicBezTo>
                  <a:pt x="1031144" y="878076"/>
                  <a:pt x="1001804" y="999474"/>
                  <a:pt x="1049154" y="904774"/>
                </a:cubicBezTo>
                <a:cubicBezTo>
                  <a:pt x="1055070" y="892942"/>
                  <a:pt x="1055145" y="878993"/>
                  <a:pt x="1058779" y="866273"/>
                </a:cubicBezTo>
                <a:cubicBezTo>
                  <a:pt x="1061566" y="856517"/>
                  <a:pt x="1066203" y="847301"/>
                  <a:pt x="1068404" y="837397"/>
                </a:cubicBezTo>
                <a:cubicBezTo>
                  <a:pt x="1076495" y="800986"/>
                  <a:pt x="1073522" y="781863"/>
                  <a:pt x="1087655" y="750770"/>
                </a:cubicBezTo>
                <a:cubicBezTo>
                  <a:pt x="1099944" y="723735"/>
                  <a:pt x="1127953" y="680118"/>
                  <a:pt x="1135781" y="644892"/>
                </a:cubicBezTo>
                <a:cubicBezTo>
                  <a:pt x="1140014" y="625841"/>
                  <a:pt x="1141809" y="606323"/>
                  <a:pt x="1145406" y="587141"/>
                </a:cubicBezTo>
                <a:cubicBezTo>
                  <a:pt x="1151436" y="554982"/>
                  <a:pt x="1160599" y="523355"/>
                  <a:pt x="1164657" y="490888"/>
                </a:cubicBezTo>
                <a:cubicBezTo>
                  <a:pt x="1165092" y="487407"/>
                  <a:pt x="1176305" y="382485"/>
                  <a:pt x="1183907" y="365760"/>
                </a:cubicBezTo>
                <a:cubicBezTo>
                  <a:pt x="1193481" y="344697"/>
                  <a:pt x="1215091" y="329957"/>
                  <a:pt x="1222408" y="308008"/>
                </a:cubicBezTo>
                <a:cubicBezTo>
                  <a:pt x="1225617" y="298383"/>
                  <a:pt x="1226406" y="287574"/>
                  <a:pt x="1232034" y="279132"/>
                </a:cubicBezTo>
                <a:cubicBezTo>
                  <a:pt x="1239585" y="267806"/>
                  <a:pt x="1252195" y="260713"/>
                  <a:pt x="1260909" y="250256"/>
                </a:cubicBezTo>
                <a:cubicBezTo>
                  <a:pt x="1268315" y="241369"/>
                  <a:pt x="1273743" y="231006"/>
                  <a:pt x="1280160" y="221381"/>
                </a:cubicBezTo>
                <a:cubicBezTo>
                  <a:pt x="1306595" y="115636"/>
                  <a:pt x="1266530" y="247839"/>
                  <a:pt x="1318661" y="154004"/>
                </a:cubicBezTo>
                <a:cubicBezTo>
                  <a:pt x="1366786" y="67380"/>
                  <a:pt x="1318663" y="125126"/>
                  <a:pt x="1347537" y="67376"/>
                </a:cubicBezTo>
                <a:cubicBezTo>
                  <a:pt x="1353954" y="54542"/>
                  <a:pt x="1357601" y="39898"/>
                  <a:pt x="1366787" y="28875"/>
                </a:cubicBezTo>
                <a:cubicBezTo>
                  <a:pt x="1381139" y="11652"/>
                  <a:pt x="1404831" y="6569"/>
                  <a:pt x="1424539" y="0"/>
                </a:cubicBezTo>
                <a:cubicBezTo>
                  <a:pt x="1450206" y="3208"/>
                  <a:pt x="1477524" y="18"/>
                  <a:pt x="1501541" y="9625"/>
                </a:cubicBezTo>
                <a:cubicBezTo>
                  <a:pt x="1512282" y="13921"/>
                  <a:pt x="1516094" y="27930"/>
                  <a:pt x="1520792" y="38501"/>
                </a:cubicBezTo>
                <a:cubicBezTo>
                  <a:pt x="1529033" y="57044"/>
                  <a:pt x="1533625" y="77002"/>
                  <a:pt x="1540042" y="96252"/>
                </a:cubicBezTo>
                <a:cubicBezTo>
                  <a:pt x="1543250" y="105877"/>
                  <a:pt x="1544039" y="116686"/>
                  <a:pt x="1549667" y="125128"/>
                </a:cubicBezTo>
                <a:lnTo>
                  <a:pt x="1568918" y="154004"/>
                </a:lnTo>
                <a:cubicBezTo>
                  <a:pt x="1575335" y="173254"/>
                  <a:pt x="1576912" y="194871"/>
                  <a:pt x="1588168" y="211755"/>
                </a:cubicBezTo>
                <a:cubicBezTo>
                  <a:pt x="1634220" y="280833"/>
                  <a:pt x="1610309" y="253147"/>
                  <a:pt x="1655545" y="298383"/>
                </a:cubicBezTo>
                <a:cubicBezTo>
                  <a:pt x="1679737" y="370959"/>
                  <a:pt x="1644290" y="284314"/>
                  <a:pt x="1694046" y="346509"/>
                </a:cubicBezTo>
                <a:cubicBezTo>
                  <a:pt x="1700384" y="354432"/>
                  <a:pt x="1698044" y="366943"/>
                  <a:pt x="1703672" y="375385"/>
                </a:cubicBezTo>
                <a:cubicBezTo>
                  <a:pt x="1711223" y="386711"/>
                  <a:pt x="1723833" y="393804"/>
                  <a:pt x="1732547" y="404261"/>
                </a:cubicBezTo>
                <a:cubicBezTo>
                  <a:pt x="1772650" y="452385"/>
                  <a:pt x="1727737" y="417095"/>
                  <a:pt x="1780674" y="452387"/>
                </a:cubicBezTo>
                <a:cubicBezTo>
                  <a:pt x="1804867" y="524968"/>
                  <a:pt x="1769418" y="438317"/>
                  <a:pt x="1819175" y="500513"/>
                </a:cubicBezTo>
                <a:cubicBezTo>
                  <a:pt x="1825513" y="508436"/>
                  <a:pt x="1824263" y="520314"/>
                  <a:pt x="1828800" y="529389"/>
                </a:cubicBezTo>
                <a:cubicBezTo>
                  <a:pt x="1833973" y="539736"/>
                  <a:pt x="1842877" y="547918"/>
                  <a:pt x="1848050" y="558265"/>
                </a:cubicBezTo>
                <a:cubicBezTo>
                  <a:pt x="1887897" y="637960"/>
                  <a:pt x="1821763" y="533271"/>
                  <a:pt x="1876926" y="616016"/>
                </a:cubicBezTo>
                <a:cubicBezTo>
                  <a:pt x="1880135" y="628850"/>
                  <a:pt x="1881341" y="642358"/>
                  <a:pt x="1886552" y="654517"/>
                </a:cubicBezTo>
                <a:cubicBezTo>
                  <a:pt x="1891109" y="665150"/>
                  <a:pt x="1901740" y="672561"/>
                  <a:pt x="1905802" y="683393"/>
                </a:cubicBezTo>
                <a:cubicBezTo>
                  <a:pt x="1911546" y="698711"/>
                  <a:pt x="1911878" y="715550"/>
                  <a:pt x="1915427" y="731520"/>
                </a:cubicBezTo>
                <a:cubicBezTo>
                  <a:pt x="1918297" y="744434"/>
                  <a:pt x="1922687" y="757006"/>
                  <a:pt x="1925053" y="770021"/>
                </a:cubicBezTo>
                <a:cubicBezTo>
                  <a:pt x="1936525" y="833116"/>
                  <a:pt x="1929190" y="825520"/>
                  <a:pt x="1944303" y="875898"/>
                </a:cubicBezTo>
                <a:cubicBezTo>
                  <a:pt x="1950134" y="895334"/>
                  <a:pt x="1949206" y="919301"/>
                  <a:pt x="1963554" y="933650"/>
                </a:cubicBezTo>
                <a:lnTo>
                  <a:pt x="1992429" y="962526"/>
                </a:lnTo>
                <a:cubicBezTo>
                  <a:pt x="2015006" y="1030251"/>
                  <a:pt x="1985620" y="946637"/>
                  <a:pt x="2021305" y="1029903"/>
                </a:cubicBezTo>
                <a:cubicBezTo>
                  <a:pt x="2037823" y="1068446"/>
                  <a:pt x="2021964" y="1059438"/>
                  <a:pt x="2059806" y="1097280"/>
                </a:cubicBezTo>
                <a:cubicBezTo>
                  <a:pt x="2067986" y="1105460"/>
                  <a:pt x="2079057" y="1110113"/>
                  <a:pt x="2088682" y="1116530"/>
                </a:cubicBezTo>
                <a:cubicBezTo>
                  <a:pt x="2101516" y="1135781"/>
                  <a:pt x="2119867" y="1152333"/>
                  <a:pt x="2127183" y="1174282"/>
                </a:cubicBezTo>
                <a:cubicBezTo>
                  <a:pt x="2130391" y="1183907"/>
                  <a:pt x="2130470" y="1195235"/>
                  <a:pt x="2136808" y="1203157"/>
                </a:cubicBezTo>
                <a:cubicBezTo>
                  <a:pt x="2144035" y="1212190"/>
                  <a:pt x="2156797" y="1215002"/>
                  <a:pt x="2165684" y="1222408"/>
                </a:cubicBezTo>
                <a:cubicBezTo>
                  <a:pt x="2176141" y="1231122"/>
                  <a:pt x="2185701" y="1240949"/>
                  <a:pt x="2194560" y="1251284"/>
                </a:cubicBezTo>
                <a:cubicBezTo>
                  <a:pt x="2236516" y="1300232"/>
                  <a:pt x="2203795" y="1283238"/>
                  <a:pt x="2252312" y="1299410"/>
                </a:cubicBezTo>
                <a:cubicBezTo>
                  <a:pt x="2261937" y="1315452"/>
                  <a:pt x="2269962" y="1332570"/>
                  <a:pt x="2281187" y="1347536"/>
                </a:cubicBezTo>
                <a:cubicBezTo>
                  <a:pt x="2312617" y="1389444"/>
                  <a:pt x="2309531" y="1366255"/>
                  <a:pt x="2348564" y="1405288"/>
                </a:cubicBezTo>
                <a:cubicBezTo>
                  <a:pt x="2356744" y="1413468"/>
                  <a:pt x="2361398" y="1424539"/>
                  <a:pt x="2367815" y="1434164"/>
                </a:cubicBezTo>
                <a:cubicBezTo>
                  <a:pt x="2378306" y="1465637"/>
                  <a:pt x="2386521" y="1498726"/>
                  <a:pt x="2415941" y="1520791"/>
                </a:cubicBezTo>
                <a:lnTo>
                  <a:pt x="2454442" y="1549667"/>
                </a:lnTo>
                <a:cubicBezTo>
                  <a:pt x="2464099" y="1568980"/>
                  <a:pt x="2477640" y="1600041"/>
                  <a:pt x="2492943" y="1617044"/>
                </a:cubicBezTo>
                <a:cubicBezTo>
                  <a:pt x="2514190" y="1640652"/>
                  <a:pt x="2537861" y="1661962"/>
                  <a:pt x="2560320" y="1684421"/>
                </a:cubicBezTo>
                <a:cubicBezTo>
                  <a:pt x="2569945" y="1694046"/>
                  <a:pt x="2577524" y="1706293"/>
                  <a:pt x="2589196" y="1713296"/>
                </a:cubicBezTo>
                <a:lnTo>
                  <a:pt x="2637322" y="1742172"/>
                </a:lnTo>
                <a:cubicBezTo>
                  <a:pt x="2643739" y="1751797"/>
                  <a:pt x="2647540" y="1763821"/>
                  <a:pt x="2656573" y="1771048"/>
                </a:cubicBezTo>
                <a:cubicBezTo>
                  <a:pt x="2664495" y="1777386"/>
                  <a:pt x="2676373" y="1776136"/>
                  <a:pt x="2685448" y="1780673"/>
                </a:cubicBezTo>
                <a:cubicBezTo>
                  <a:pt x="2702181" y="1789040"/>
                  <a:pt x="2716842" y="1801182"/>
                  <a:pt x="2733575" y="1809549"/>
                </a:cubicBezTo>
                <a:cubicBezTo>
                  <a:pt x="2749029" y="1817276"/>
                  <a:pt x="2766597" y="1820409"/>
                  <a:pt x="2781701" y="1828800"/>
                </a:cubicBezTo>
                <a:cubicBezTo>
                  <a:pt x="2824960" y="1852832"/>
                  <a:pt x="2814062" y="1857371"/>
                  <a:pt x="2849078" y="1886551"/>
                </a:cubicBezTo>
                <a:cubicBezTo>
                  <a:pt x="2873957" y="1907284"/>
                  <a:pt x="2877888" y="1905780"/>
                  <a:pt x="2906829" y="1915427"/>
                </a:cubicBezTo>
                <a:cubicBezTo>
                  <a:pt x="2913246" y="1925052"/>
                  <a:pt x="2917900" y="1936123"/>
                  <a:pt x="2926080" y="1944303"/>
                </a:cubicBezTo>
                <a:cubicBezTo>
                  <a:pt x="2943464" y="1961687"/>
                  <a:pt x="2961465" y="1966468"/>
                  <a:pt x="2983832" y="1973178"/>
                </a:cubicBezTo>
                <a:cubicBezTo>
                  <a:pt x="3006204" y="1979890"/>
                  <a:pt x="3028836" y="1985717"/>
                  <a:pt x="3051208" y="1992429"/>
                </a:cubicBezTo>
                <a:cubicBezTo>
                  <a:pt x="3060926" y="1995344"/>
                  <a:pt x="3070328" y="1999267"/>
                  <a:pt x="3080084" y="2002054"/>
                </a:cubicBezTo>
                <a:cubicBezTo>
                  <a:pt x="3104498" y="2009030"/>
                  <a:pt x="3124388" y="2011417"/>
                  <a:pt x="3147461" y="2021305"/>
                </a:cubicBezTo>
                <a:cubicBezTo>
                  <a:pt x="3160649" y="2026957"/>
                  <a:pt x="3171955" y="2037442"/>
                  <a:pt x="3185962" y="2040555"/>
                </a:cubicBezTo>
                <a:cubicBezTo>
                  <a:pt x="3230256" y="2050398"/>
                  <a:pt x="3275959" y="2052347"/>
                  <a:pt x="3320716" y="2059806"/>
                </a:cubicBezTo>
                <a:cubicBezTo>
                  <a:pt x="3333765" y="2061981"/>
                  <a:pt x="3346104" y="2067683"/>
                  <a:pt x="3359217" y="2069431"/>
                </a:cubicBezTo>
                <a:cubicBezTo>
                  <a:pt x="3394344" y="2074115"/>
                  <a:pt x="3429802" y="2075848"/>
                  <a:pt x="3465095" y="2079056"/>
                </a:cubicBezTo>
                <a:lnTo>
                  <a:pt x="3532472" y="2098307"/>
                </a:lnTo>
                <a:cubicBezTo>
                  <a:pt x="3545234" y="2101788"/>
                  <a:pt x="3559141" y="2102016"/>
                  <a:pt x="3570973" y="2107932"/>
                </a:cubicBezTo>
                <a:cubicBezTo>
                  <a:pt x="3669141" y="2157016"/>
                  <a:pt x="3553435" y="2122799"/>
                  <a:pt x="3647975" y="2146433"/>
                </a:cubicBezTo>
                <a:cubicBezTo>
                  <a:pt x="3715585" y="2180239"/>
                  <a:pt x="3658697" y="2154063"/>
                  <a:pt x="3715352" y="2175309"/>
                </a:cubicBezTo>
                <a:cubicBezTo>
                  <a:pt x="3731530" y="2181376"/>
                  <a:pt x="3746929" y="2189595"/>
                  <a:pt x="3763478" y="2194560"/>
                </a:cubicBezTo>
                <a:cubicBezTo>
                  <a:pt x="3779148" y="2199261"/>
                  <a:pt x="3795562" y="2200977"/>
                  <a:pt x="3811604" y="2204185"/>
                </a:cubicBezTo>
                <a:cubicBezTo>
                  <a:pt x="3824438" y="2213810"/>
                  <a:pt x="3835445" y="2226546"/>
                  <a:pt x="3850105" y="2233061"/>
                </a:cubicBezTo>
                <a:cubicBezTo>
                  <a:pt x="3865055" y="2239705"/>
                  <a:pt x="3882036" y="2240372"/>
                  <a:pt x="3898232" y="2242686"/>
                </a:cubicBezTo>
                <a:cubicBezTo>
                  <a:pt x="4058275" y="2265549"/>
                  <a:pt x="3924186" y="2240177"/>
                  <a:pt x="4032985" y="2261936"/>
                </a:cubicBezTo>
                <a:cubicBezTo>
                  <a:pt x="4097954" y="2305250"/>
                  <a:pt x="4038246" y="2271149"/>
                  <a:pt x="4177364" y="2300437"/>
                </a:cubicBezTo>
                <a:cubicBezTo>
                  <a:pt x="4200221" y="2305249"/>
                  <a:pt x="4222282" y="2313271"/>
                  <a:pt x="4244741" y="2319688"/>
                </a:cubicBezTo>
                <a:cubicBezTo>
                  <a:pt x="4329213" y="2387266"/>
                  <a:pt x="4253449" y="2333668"/>
                  <a:pt x="4360244" y="2387065"/>
                </a:cubicBezTo>
                <a:cubicBezTo>
                  <a:pt x="4370591" y="2392238"/>
                  <a:pt x="4378773" y="2401142"/>
                  <a:pt x="4389120" y="2406315"/>
                </a:cubicBezTo>
                <a:cubicBezTo>
                  <a:pt x="4408855" y="2416183"/>
                  <a:pt x="4447810" y="2421904"/>
                  <a:pt x="4466122" y="2425566"/>
                </a:cubicBezTo>
                <a:cubicBezTo>
                  <a:pt x="4475747" y="2435191"/>
                  <a:pt x="4482293" y="2449555"/>
                  <a:pt x="4494998" y="2454442"/>
                </a:cubicBezTo>
                <a:cubicBezTo>
                  <a:pt x="4525536" y="2466188"/>
                  <a:pt x="4559508" y="2465756"/>
                  <a:pt x="4591250" y="2473692"/>
                </a:cubicBezTo>
                <a:cubicBezTo>
                  <a:pt x="4610936" y="2478614"/>
                  <a:pt x="4630161" y="2485407"/>
                  <a:pt x="4649002" y="2492943"/>
                </a:cubicBezTo>
                <a:cubicBezTo>
                  <a:pt x="4662324" y="2498272"/>
                  <a:pt x="4673760" y="2508070"/>
                  <a:pt x="4687503" y="2512193"/>
                </a:cubicBezTo>
                <a:cubicBezTo>
                  <a:pt x="4706196" y="2517801"/>
                  <a:pt x="4726118" y="2517990"/>
                  <a:pt x="4745255" y="2521818"/>
                </a:cubicBezTo>
                <a:cubicBezTo>
                  <a:pt x="4758227" y="2524412"/>
                  <a:pt x="4771085" y="2527643"/>
                  <a:pt x="4783756" y="2531444"/>
                </a:cubicBezTo>
                <a:cubicBezTo>
                  <a:pt x="4799743" y="2536240"/>
                  <a:pt x="4857230" y="2557922"/>
                  <a:pt x="4880008" y="2560320"/>
                </a:cubicBezTo>
                <a:cubicBezTo>
                  <a:pt x="4927976" y="2565369"/>
                  <a:pt x="4976320" y="2565940"/>
                  <a:pt x="5024387" y="2569945"/>
                </a:cubicBezTo>
                <a:cubicBezTo>
                  <a:pt x="5053340" y="2572358"/>
                  <a:pt x="5082139" y="2576362"/>
                  <a:pt x="5111015" y="2579570"/>
                </a:cubicBezTo>
                <a:cubicBezTo>
                  <a:pt x="5120640" y="2582778"/>
                  <a:pt x="5130047" y="2586734"/>
                  <a:pt x="5139890" y="2589195"/>
                </a:cubicBezTo>
                <a:cubicBezTo>
                  <a:pt x="5184432" y="2600331"/>
                  <a:pt x="5228716" y="2604452"/>
                  <a:pt x="5274644" y="2608446"/>
                </a:cubicBezTo>
                <a:cubicBezTo>
                  <a:pt x="5319507" y="2612347"/>
                  <a:pt x="5364509" y="2614480"/>
                  <a:pt x="5409398" y="2618071"/>
                </a:cubicBezTo>
                <a:cubicBezTo>
                  <a:pt x="5444723" y="2620897"/>
                  <a:pt x="5479983" y="2624488"/>
                  <a:pt x="5515276" y="2627696"/>
                </a:cubicBezTo>
                <a:cubicBezTo>
                  <a:pt x="5580677" y="2649498"/>
                  <a:pt x="5534006" y="2637322"/>
                  <a:pt x="5659655" y="2637322"/>
                </a:cubicBezTo>
              </a:path>
            </a:pathLst>
          </a:custGeom>
          <a:ln w="762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3" descr="A picture containing web&#10;&#10;Description automatically generated">
            <a:extLst>
              <a:ext uri="{FF2B5EF4-FFF2-40B4-BE49-F238E27FC236}">
                <a16:creationId xmlns:a16="http://schemas.microsoft.com/office/drawing/2014/main" id="{07AF8EBF-36C4-42E8-86CE-9EE25C49C4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7675" y="870016"/>
            <a:ext cx="3627521" cy="3419110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444B4C9-BB5C-4754-8013-C7C7DC65411F}"/>
              </a:ext>
            </a:extLst>
          </p:cNvPr>
          <p:cNvCxnSpPr>
            <a:cxnSpLocks/>
          </p:cNvCxnSpPr>
          <p:nvPr/>
        </p:nvCxnSpPr>
        <p:spPr>
          <a:xfrm flipH="1" flipV="1">
            <a:off x="7267074" y="4081112"/>
            <a:ext cx="2614361" cy="38013"/>
          </a:xfrm>
          <a:prstGeom prst="straightConnector1">
            <a:avLst/>
          </a:prstGeom>
          <a:ln w="762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A3813FD-BA38-4C24-A514-FE99FB1A33C1}"/>
              </a:ext>
            </a:extLst>
          </p:cNvPr>
          <p:cNvCxnSpPr>
            <a:endCxn id="8" idx="53"/>
          </p:cNvCxnSpPr>
          <p:nvPr/>
        </p:nvCxnSpPr>
        <p:spPr>
          <a:xfrm>
            <a:off x="1914525" y="2579571"/>
            <a:ext cx="1117433" cy="0"/>
          </a:xfrm>
          <a:prstGeom prst="straightConnector1">
            <a:avLst/>
          </a:prstGeom>
          <a:ln w="76200"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5923E685-B205-44F5-A95E-775C89B0DA71}"/>
              </a:ext>
            </a:extLst>
          </p:cNvPr>
          <p:cNvSpPr txBox="1"/>
          <p:nvPr/>
        </p:nvSpPr>
        <p:spPr>
          <a:xfrm>
            <a:off x="4554928" y="4080868"/>
            <a:ext cx="2355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rgbClr val="FF0000"/>
                </a:solidFill>
              </a:rPr>
              <a:t>Recession/Falling Limb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2263E94-D1AB-42D5-AA6B-517EA1EEB807}"/>
              </a:ext>
            </a:extLst>
          </p:cNvPr>
          <p:cNvSpPr txBox="1"/>
          <p:nvPr/>
        </p:nvSpPr>
        <p:spPr>
          <a:xfrm>
            <a:off x="2473241" y="3896446"/>
            <a:ext cx="1268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rgbClr val="FF0000"/>
                </a:solidFill>
              </a:rPr>
              <a:t>Rising Limb</a:t>
            </a:r>
          </a:p>
        </p:txBody>
      </p:sp>
      <p:sp>
        <p:nvSpPr>
          <p:cNvPr id="18" name="Arrow: Down 17">
            <a:extLst>
              <a:ext uri="{FF2B5EF4-FFF2-40B4-BE49-F238E27FC236}">
                <a16:creationId xmlns:a16="http://schemas.microsoft.com/office/drawing/2014/main" id="{0096EA59-DB5B-42F4-B451-8B104F584E91}"/>
              </a:ext>
            </a:extLst>
          </p:cNvPr>
          <p:cNvSpPr/>
          <p:nvPr/>
        </p:nvSpPr>
        <p:spPr>
          <a:xfrm>
            <a:off x="9809670" y="3381757"/>
            <a:ext cx="367442" cy="67702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572CCF7-9231-408D-BC4D-AB24B0713A05}"/>
              </a:ext>
            </a:extLst>
          </p:cNvPr>
          <p:cNvSpPr txBox="1"/>
          <p:nvPr/>
        </p:nvSpPr>
        <p:spPr>
          <a:xfrm>
            <a:off x="10195998" y="3341710"/>
            <a:ext cx="2743199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3200" b="1" dirty="0">
                <a:solidFill>
                  <a:srgbClr val="0070C0"/>
                </a:solidFill>
              </a:rPr>
              <a:t>Discharge</a:t>
            </a:r>
            <a:endParaRPr lang="en-US" sz="3200" b="1" dirty="0">
              <a:solidFill>
                <a:srgbClr val="0070C0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34538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5" grpId="0"/>
      <p:bldP spid="17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CD5AD-7F30-4C6C-98FD-E71F2BCB19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74955"/>
            <a:ext cx="10515600" cy="1325563"/>
          </a:xfrm>
        </p:spPr>
        <p:txBody>
          <a:bodyPr/>
          <a:lstStyle/>
          <a:p>
            <a:r>
              <a:rPr lang="en-GB" dirty="0"/>
              <a:t>Practical</a:t>
            </a:r>
          </a:p>
        </p:txBody>
      </p:sp>
      <p:pic>
        <p:nvPicPr>
          <p:cNvPr id="7" name="Picture 6" descr="A picture containing text, nature&#10;&#10;Description automatically generated">
            <a:extLst>
              <a:ext uri="{FF2B5EF4-FFF2-40B4-BE49-F238E27FC236}">
                <a16:creationId xmlns:a16="http://schemas.microsoft.com/office/drawing/2014/main" id="{56CBE20C-C7AE-42D3-A3F8-4A876846BD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9110" y="731955"/>
            <a:ext cx="7633113" cy="5088742"/>
          </a:xfrm>
          <a:prstGeom prst="rect">
            <a:avLst/>
          </a:prstGeom>
        </p:spPr>
      </p:pic>
      <p:sp>
        <p:nvSpPr>
          <p:cNvPr id="8" name="Footer Placeholder 6">
            <a:extLst>
              <a:ext uri="{FF2B5EF4-FFF2-40B4-BE49-F238E27FC236}">
                <a16:creationId xmlns:a16="http://schemas.microsoft.com/office/drawing/2014/main" id="{93B8E191-F926-428A-B7A4-3ACEB88D4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76350" y="6423025"/>
            <a:ext cx="9639300" cy="488950"/>
          </a:xfrm>
        </p:spPr>
        <p:txBody>
          <a:bodyPr/>
          <a:lstStyle/>
          <a:p>
            <a:r>
              <a:rPr lang="en-GB" dirty="0"/>
              <a:t>Photo: Gunnar </a:t>
            </a:r>
            <a:r>
              <a:rPr lang="en-GB" dirty="0" err="1"/>
              <a:t>Ries</a:t>
            </a:r>
            <a:r>
              <a:rPr lang="en-GB" dirty="0"/>
              <a:t> - Contaminated Rio </a:t>
            </a:r>
            <a:r>
              <a:rPr lang="en-GB" dirty="0" err="1"/>
              <a:t>Doce</a:t>
            </a:r>
            <a:r>
              <a:rPr lang="en-GB" dirty="0"/>
              <a:t> Water Flows into the Atlantic</a:t>
            </a:r>
            <a:endParaRPr lang="en-US" dirty="0">
              <a:cs typeface="Calibri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0855023-E199-4215-A9F3-2C92EC2601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4903" y="5929967"/>
            <a:ext cx="11782194" cy="684162"/>
          </a:xfrm>
        </p:spPr>
        <p:txBody>
          <a:bodyPr/>
          <a:lstStyle/>
          <a:p>
            <a:r>
              <a:rPr lang="en-GB" dirty="0"/>
              <a:t>What happens if you release a large amount of toxic pollutant upstream…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076023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67E05F2-F599-4321-814B-221DCF9EE6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010" y="220442"/>
            <a:ext cx="10515600" cy="631082"/>
          </a:xfrm>
        </p:spPr>
        <p:txBody>
          <a:bodyPr>
            <a:normAutofit fontScale="90000"/>
          </a:bodyPr>
          <a:lstStyle/>
          <a:p>
            <a:r>
              <a:rPr lang="en-US" dirty="0">
                <a:cs typeface="Calibri Light"/>
              </a:rPr>
              <a:t>Key Takeaways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C68BF02-5BCE-40C2-8363-767DA2CF2A7E}"/>
              </a:ext>
            </a:extLst>
          </p:cNvPr>
          <p:cNvSpPr txBox="1"/>
          <p:nvPr/>
        </p:nvSpPr>
        <p:spPr>
          <a:xfrm flipH="1">
            <a:off x="322806" y="1012722"/>
            <a:ext cx="1064016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 range of hydrogeochemical data is readily available for analysis often in </a:t>
            </a:r>
            <a:r>
              <a:rPr lang="en-GB" dirty="0" err="1"/>
              <a:t>realtime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Rivers transport dissolved ions produced by weathering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The solid weathering products are transported as sediments, sorted by grainsize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Rivers increasingly analysed for environmental DNA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Interpolating point data gathered on rivers must be done considering drainage network topology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6C37C576-DD48-4AC5-AB9C-7FACBB79774E}"/>
              </a:ext>
            </a:extLst>
          </p:cNvPr>
          <p:cNvSpPr txBox="1">
            <a:spLocks/>
          </p:cNvSpPr>
          <p:nvPr/>
        </p:nvSpPr>
        <p:spPr>
          <a:xfrm>
            <a:off x="163010" y="2764468"/>
            <a:ext cx="10515600" cy="6310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cs typeface="Calibri Light"/>
              </a:rPr>
              <a:t>Further reading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927F92-73CF-42C1-ACB7-18CE30CF6694}"/>
              </a:ext>
            </a:extLst>
          </p:cNvPr>
          <p:cNvSpPr txBox="1"/>
          <p:nvPr/>
        </p:nvSpPr>
        <p:spPr>
          <a:xfrm flipH="1">
            <a:off x="322807" y="3395550"/>
            <a:ext cx="1170618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See also citations on individual slides…</a:t>
            </a:r>
            <a:endParaRPr lang="en-GB" u="sng" dirty="0"/>
          </a:p>
          <a:p>
            <a:r>
              <a:rPr lang="en-GB" u="sng" dirty="0"/>
              <a:t>Data sources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>
                <a:hlinkClick r:id="rId2"/>
              </a:rPr>
              <a:t>USGS Water Dashboard</a:t>
            </a:r>
            <a:r>
              <a:rPr lang="en-GB" sz="1800" dirty="0"/>
              <a:t> </a:t>
            </a:r>
            <a:r>
              <a:rPr lang="en-GB" i="1" dirty="0"/>
              <a:t>[Have an explore, see what's available]</a:t>
            </a:r>
            <a:endParaRPr lang="en-GB" u="sng" dirty="0"/>
          </a:p>
          <a:p>
            <a:r>
              <a:rPr lang="en-GB" u="sng" dirty="0"/>
              <a:t>Textbooks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“Geomorphology: The Mechanics &amp; Chemistry of  Landscapes” Anderson &amp; Anderson; pp183-202.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“River Discharge to the Coastal Ocean – A Global Synthesis” Milliman &amp; Farnsworth </a:t>
            </a:r>
            <a:r>
              <a:rPr lang="en-GB" i="1" dirty="0"/>
              <a:t>[Read sections with extreme selectivity! The go-to data source on what rivers transport] </a:t>
            </a:r>
            <a:endParaRPr lang="en-GB" dirty="0"/>
          </a:p>
          <a:p>
            <a:r>
              <a:rPr lang="en-GB" u="sng" dirty="0"/>
              <a:t>Some papers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i="1" dirty="0"/>
              <a:t>“Global silicate weathering and CO2 consumption rates deduced from the chemistry of large rivers” </a:t>
            </a:r>
            <a:r>
              <a:rPr lang="en-GB" dirty="0" err="1">
                <a:hlinkClick r:id="rId3"/>
              </a:rPr>
              <a:t>Gaillardet</a:t>
            </a:r>
            <a:r>
              <a:rPr lang="en-GB" dirty="0">
                <a:hlinkClick r:id="rId3"/>
              </a:rPr>
              <a:t> et al. 1999</a:t>
            </a:r>
            <a:r>
              <a:rPr lang="en-GB" i="1" dirty="0"/>
              <a:t>  [The classic analysis of what controls global geochemistry in rivers]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i="1" dirty="0">
                <a:cs typeface="Calibri"/>
              </a:rPr>
              <a:t>“Environmental DNA allows upscaling spatial patterns of biodiversity in freshwater ecosystems” </a:t>
            </a:r>
            <a:r>
              <a:rPr lang="en-GB" i="1" dirty="0" err="1">
                <a:cs typeface="Calibri"/>
                <a:hlinkClick r:id="rId4"/>
              </a:rPr>
              <a:t>Carraro</a:t>
            </a:r>
            <a:r>
              <a:rPr lang="en-GB" i="1" dirty="0">
                <a:cs typeface="Calibri"/>
                <a:hlinkClick r:id="rId4"/>
              </a:rPr>
              <a:t> et al. 2018</a:t>
            </a:r>
            <a:endParaRPr lang="en-GB" i="1" dirty="0"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i="1" dirty="0"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i="1" dirty="0"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697672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CD5AD-7F30-4C6C-98FD-E71F2BCB19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6367"/>
            <a:ext cx="10515600" cy="815975"/>
          </a:xfrm>
        </p:spPr>
        <p:txBody>
          <a:bodyPr/>
          <a:lstStyle/>
          <a:p>
            <a:r>
              <a:rPr lang="en-GB" dirty="0"/>
              <a:t>Hydrological data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A6CCC1-E613-4F15-BBDB-7BAF45B4810F}"/>
              </a:ext>
            </a:extLst>
          </p:cNvPr>
          <p:cNvSpPr txBox="1"/>
          <p:nvPr/>
        </p:nvSpPr>
        <p:spPr>
          <a:xfrm>
            <a:off x="0" y="5911850"/>
            <a:ext cx="824313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Government data is often widely available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e.g. </a:t>
            </a:r>
            <a:r>
              <a:rPr lang="en-GB" sz="2800" dirty="0">
                <a:hlinkClick r:id="rId2"/>
              </a:rPr>
              <a:t>USGS Water Dashboard </a:t>
            </a:r>
            <a:endParaRPr lang="en-GB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7E2E85-B705-494A-A246-4F4000B77D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46150"/>
            <a:ext cx="12192000" cy="496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9969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CD5AD-7F30-4C6C-98FD-E71F2BCB19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6367"/>
            <a:ext cx="10515600" cy="815975"/>
          </a:xfrm>
        </p:spPr>
        <p:txBody>
          <a:bodyPr/>
          <a:lstStyle/>
          <a:p>
            <a:r>
              <a:rPr lang="en-GB" dirty="0"/>
              <a:t>Frequently measured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A6CCC1-E613-4F15-BBDB-7BAF45B4810F}"/>
              </a:ext>
            </a:extLst>
          </p:cNvPr>
          <p:cNvSpPr txBox="1"/>
          <p:nvPr/>
        </p:nvSpPr>
        <p:spPr>
          <a:xfrm>
            <a:off x="271213" y="1898116"/>
            <a:ext cx="5494907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pH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Turbidity (light scattering/penetration)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Essential nutrients (especially nitrates)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Major dissolved elements (Chlorine frequently)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Suspended sediment concentration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800" dirty="0"/>
          </a:p>
        </p:txBody>
      </p:sp>
      <p:pic>
        <p:nvPicPr>
          <p:cNvPr id="9218" name="Picture 2" descr="The junction of two rivers - Picture of Pointe de la Jonction, Geneva -  Tripadvisor">
            <a:extLst>
              <a:ext uri="{FF2B5EF4-FFF2-40B4-BE49-F238E27FC236}">
                <a16:creationId xmlns:a16="http://schemas.microsoft.com/office/drawing/2014/main" id="{2EA1E4ED-703B-455F-B7DD-B829561F3A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2982" y="1087655"/>
            <a:ext cx="6749933" cy="5068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39450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1: Modes of Sediment Transport | Download Scientific Diagram">
            <a:extLst>
              <a:ext uri="{FF2B5EF4-FFF2-40B4-BE49-F238E27FC236}">
                <a16:creationId xmlns:a16="http://schemas.microsoft.com/office/drawing/2014/main" id="{6C70F955-3612-453C-86E6-833198C8D6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4424" y="686602"/>
            <a:ext cx="9363075" cy="5418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66695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CD5AD-7F30-4C6C-98FD-E71F2BCB19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5994"/>
            <a:ext cx="10515600" cy="404896"/>
          </a:xfrm>
        </p:spPr>
        <p:txBody>
          <a:bodyPr>
            <a:normAutofit fontScale="90000"/>
          </a:bodyPr>
          <a:lstStyle/>
          <a:p>
            <a:r>
              <a:rPr lang="en-GB" dirty="0"/>
              <a:t>Physical sediment load of rivers dominates</a:t>
            </a:r>
          </a:p>
        </p:txBody>
      </p:sp>
      <p:pic>
        <p:nvPicPr>
          <p:cNvPr id="4098" name="Picture 2" descr="Figure 2. Histograms comparing mechanical and chemical denudation rates for major externally drained basins.">
            <a:extLst>
              <a:ext uri="{FF2B5EF4-FFF2-40B4-BE49-F238E27FC236}">
                <a16:creationId xmlns:a16="http://schemas.microsoft.com/office/drawing/2014/main" id="{4E6550C7-83B9-4B90-84D4-1D69DDCECE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678" y="608797"/>
            <a:ext cx="8611088" cy="5882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6">
            <a:extLst>
              <a:ext uri="{FF2B5EF4-FFF2-40B4-BE49-F238E27FC236}">
                <a16:creationId xmlns:a16="http://schemas.microsoft.com/office/drawing/2014/main" id="{3278DD38-A372-4A68-938A-006D3C0067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76350" y="6477801"/>
            <a:ext cx="9639300" cy="434173"/>
          </a:xfrm>
        </p:spPr>
        <p:txBody>
          <a:bodyPr/>
          <a:lstStyle/>
          <a:p>
            <a:r>
              <a:rPr lang="en-GB" i="1" dirty="0"/>
              <a:t>“Global Geomorphology” </a:t>
            </a:r>
            <a:r>
              <a:rPr lang="en-GB" dirty="0"/>
              <a:t>Summerfield 1991</a:t>
            </a:r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703579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CD5AD-7F30-4C6C-98FD-E71F2BCB19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54639"/>
            <a:ext cx="10515600" cy="943911"/>
          </a:xfrm>
        </p:spPr>
        <p:txBody>
          <a:bodyPr/>
          <a:lstStyle/>
          <a:p>
            <a:r>
              <a:rPr lang="en-GB" dirty="0"/>
              <a:t>Chemical Weathering Reactions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4182D62-716A-4339-B7B1-964B19612F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5365" y="4853952"/>
            <a:ext cx="11453261" cy="1985980"/>
          </a:xfrm>
        </p:spPr>
        <p:txBody>
          <a:bodyPr/>
          <a:lstStyle/>
          <a:p>
            <a:r>
              <a:rPr lang="en-GB" b="1" dirty="0"/>
              <a:t>Silicate </a:t>
            </a:r>
            <a:r>
              <a:rPr lang="en-GB" dirty="0"/>
              <a:t>minerals formed at depth are unstable at Earth’s surface</a:t>
            </a:r>
          </a:p>
          <a:p>
            <a:r>
              <a:rPr lang="en-GB" dirty="0"/>
              <a:t>React with slightly acidic water to form </a:t>
            </a:r>
            <a:r>
              <a:rPr lang="en-GB" b="1" dirty="0"/>
              <a:t>clay minerals</a:t>
            </a:r>
            <a:r>
              <a:rPr lang="en-GB" dirty="0"/>
              <a:t> and </a:t>
            </a:r>
            <a:r>
              <a:rPr lang="en-GB" b="1" dirty="0"/>
              <a:t>solutes</a:t>
            </a:r>
          </a:p>
          <a:p>
            <a:r>
              <a:rPr lang="en-GB" dirty="0"/>
              <a:t>Some minerals (</a:t>
            </a:r>
            <a:r>
              <a:rPr lang="en-GB" b="1" dirty="0"/>
              <a:t>carbonates </a:t>
            </a:r>
            <a:r>
              <a:rPr lang="en-GB" dirty="0"/>
              <a:t>and </a:t>
            </a:r>
            <a:r>
              <a:rPr lang="en-GB" b="1" dirty="0"/>
              <a:t>evaporites</a:t>
            </a:r>
            <a:r>
              <a:rPr lang="en-GB" dirty="0"/>
              <a:t>) dissolve entirely (‘congruently’)</a:t>
            </a:r>
          </a:p>
          <a:p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592DB8-F955-475E-A38F-281AFA794D32}"/>
              </a:ext>
            </a:extLst>
          </p:cNvPr>
          <p:cNvSpPr txBox="1"/>
          <p:nvPr/>
        </p:nvSpPr>
        <p:spPr>
          <a:xfrm>
            <a:off x="1905800" y="1203887"/>
            <a:ext cx="85282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/>
              <a:t>K AlSi</a:t>
            </a:r>
            <a:r>
              <a:rPr lang="en-GB" sz="3200" baseline="-25000" dirty="0"/>
              <a:t>3</a:t>
            </a:r>
            <a:r>
              <a:rPr lang="en-GB" sz="3200" dirty="0"/>
              <a:t>O</a:t>
            </a:r>
            <a:r>
              <a:rPr lang="en-GB" sz="3200" baseline="-25000" dirty="0"/>
              <a:t>8</a:t>
            </a:r>
            <a:r>
              <a:rPr lang="en-GB" sz="3200" dirty="0"/>
              <a:t> + H</a:t>
            </a:r>
            <a:r>
              <a:rPr lang="en-GB" sz="3200" baseline="30000" dirty="0"/>
              <a:t>+</a:t>
            </a:r>
            <a:r>
              <a:rPr lang="en-GB" sz="3200" dirty="0"/>
              <a:t> + H</a:t>
            </a:r>
            <a:r>
              <a:rPr lang="en-GB" sz="3200" baseline="-25000" dirty="0"/>
              <a:t>2</a:t>
            </a:r>
            <a:r>
              <a:rPr lang="en-GB" sz="3200" dirty="0"/>
              <a:t>O = Al</a:t>
            </a:r>
            <a:r>
              <a:rPr lang="en-GB" sz="3200" baseline="-25000" dirty="0"/>
              <a:t>2</a:t>
            </a:r>
            <a:r>
              <a:rPr lang="en-GB" sz="3200" dirty="0"/>
              <a:t>Si</a:t>
            </a:r>
            <a:r>
              <a:rPr lang="en-GB" sz="3200" baseline="-25000" dirty="0"/>
              <a:t>2</a:t>
            </a:r>
            <a:r>
              <a:rPr lang="en-GB" sz="3200" dirty="0"/>
              <a:t>O</a:t>
            </a:r>
            <a:r>
              <a:rPr lang="en-GB" sz="3200" baseline="-25000" dirty="0"/>
              <a:t>5</a:t>
            </a:r>
            <a:r>
              <a:rPr lang="en-GB" sz="3200" dirty="0"/>
              <a:t>(OH)</a:t>
            </a:r>
            <a:r>
              <a:rPr lang="en-GB" sz="3200" baseline="-25000" dirty="0"/>
              <a:t>5</a:t>
            </a:r>
            <a:r>
              <a:rPr lang="en-GB" sz="3200" dirty="0"/>
              <a:t> + H</a:t>
            </a:r>
            <a:r>
              <a:rPr lang="en-GB" sz="3200" baseline="-25000" dirty="0"/>
              <a:t>4</a:t>
            </a:r>
            <a:r>
              <a:rPr lang="en-GB" sz="3200" dirty="0"/>
              <a:t>SiO</a:t>
            </a:r>
            <a:r>
              <a:rPr lang="en-GB" sz="3200" baseline="-25000" dirty="0"/>
              <a:t>4</a:t>
            </a:r>
            <a:r>
              <a:rPr lang="en-GB" sz="3200" dirty="0"/>
              <a:t> + K</a:t>
            </a:r>
            <a:r>
              <a:rPr lang="en-GB" sz="3200" baseline="30000" dirty="0"/>
              <a:t>+ 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A741DB1-08DD-4AB6-89AD-F0A96B2EFF6B}"/>
              </a:ext>
            </a:extLst>
          </p:cNvPr>
          <p:cNvSpPr txBox="1"/>
          <p:nvPr/>
        </p:nvSpPr>
        <p:spPr>
          <a:xfrm>
            <a:off x="1905800" y="1910889"/>
            <a:ext cx="78542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rgbClr val="00B050"/>
                </a:solidFill>
              </a:rPr>
              <a:t>Silicate </a:t>
            </a:r>
            <a:r>
              <a:rPr lang="en-GB" sz="3200" dirty="0"/>
              <a:t>+ </a:t>
            </a:r>
            <a:r>
              <a:rPr lang="en-GB" sz="3200" dirty="0">
                <a:solidFill>
                  <a:srgbClr val="0070C0"/>
                </a:solidFill>
              </a:rPr>
              <a:t>Acidity + H</a:t>
            </a:r>
            <a:r>
              <a:rPr lang="en-GB" sz="3200" baseline="-25000" dirty="0">
                <a:solidFill>
                  <a:srgbClr val="0070C0"/>
                </a:solidFill>
              </a:rPr>
              <a:t>2</a:t>
            </a:r>
            <a:r>
              <a:rPr lang="en-GB" sz="3200" dirty="0">
                <a:solidFill>
                  <a:srgbClr val="0070C0"/>
                </a:solidFill>
              </a:rPr>
              <a:t>O </a:t>
            </a:r>
            <a:r>
              <a:rPr lang="en-GB" sz="3200" dirty="0"/>
              <a:t>= </a:t>
            </a:r>
            <a:r>
              <a:rPr lang="en-GB" sz="3200" dirty="0">
                <a:solidFill>
                  <a:srgbClr val="00B050"/>
                </a:solidFill>
              </a:rPr>
              <a:t>Clay</a:t>
            </a:r>
            <a:r>
              <a:rPr lang="en-GB" sz="3200" dirty="0"/>
              <a:t> + </a:t>
            </a:r>
            <a:r>
              <a:rPr lang="en-GB" sz="3200" dirty="0">
                <a:solidFill>
                  <a:srgbClr val="0070C0"/>
                </a:solidFill>
              </a:rPr>
              <a:t>Silica + Cation</a:t>
            </a:r>
            <a:r>
              <a:rPr lang="en-GB" sz="3200" baseline="30000" dirty="0">
                <a:solidFill>
                  <a:srgbClr val="0070C0"/>
                </a:solidFill>
              </a:rPr>
              <a:t> 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AB3A0F-5B76-4EB1-AA14-76AA90C72B1B}"/>
              </a:ext>
            </a:extLst>
          </p:cNvPr>
          <p:cNvSpPr txBox="1"/>
          <p:nvPr/>
        </p:nvSpPr>
        <p:spPr>
          <a:xfrm>
            <a:off x="9865895" y="1867476"/>
            <a:ext cx="22385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>
                <a:solidFill>
                  <a:srgbClr val="00B050"/>
                </a:solidFill>
              </a:rPr>
              <a:t>(Solid</a:t>
            </a:r>
            <a:r>
              <a:rPr lang="en-GB" sz="2800" b="1" dirty="0"/>
              <a:t>/</a:t>
            </a:r>
            <a:r>
              <a:rPr lang="en-GB" sz="2800" b="1" dirty="0">
                <a:solidFill>
                  <a:srgbClr val="0070C0"/>
                </a:solidFill>
              </a:rPr>
              <a:t>Solute)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BB2CD9-23A8-4734-A584-3A6199C4CA00}"/>
              </a:ext>
            </a:extLst>
          </p:cNvPr>
          <p:cNvSpPr txBox="1"/>
          <p:nvPr/>
        </p:nvSpPr>
        <p:spPr>
          <a:xfrm>
            <a:off x="2098256" y="868086"/>
            <a:ext cx="78542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Orthoclase			     Kaolinite</a:t>
            </a:r>
            <a:endParaRPr lang="en-GB" sz="3200" baseline="30000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53292CAA-5B85-4B20-A43C-A909862D18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368" r="70955"/>
          <a:stretch/>
        </p:blipFill>
        <p:spPr bwMode="auto">
          <a:xfrm>
            <a:off x="2608444" y="2492107"/>
            <a:ext cx="2444868" cy="2253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FD136A91-0364-4B6A-BCE2-AA75779584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284" t="67368"/>
          <a:stretch/>
        </p:blipFill>
        <p:spPr bwMode="auto">
          <a:xfrm>
            <a:off x="6750567" y="2507547"/>
            <a:ext cx="2066222" cy="2237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Footer Placeholder 6">
            <a:extLst>
              <a:ext uri="{FF2B5EF4-FFF2-40B4-BE49-F238E27FC236}">
                <a16:creationId xmlns:a16="http://schemas.microsoft.com/office/drawing/2014/main" id="{745F74DC-70EC-4E77-AA9B-70AB464377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76350" y="6477801"/>
            <a:ext cx="9639300" cy="434173"/>
          </a:xfrm>
        </p:spPr>
        <p:txBody>
          <a:bodyPr/>
          <a:lstStyle/>
          <a:p>
            <a:r>
              <a:rPr lang="en-GB" i="1" dirty="0"/>
              <a:t>“Field and laboratory experiments on weathering rates of granodiorite: Separation of chemical and physical processes” </a:t>
            </a:r>
            <a:r>
              <a:rPr lang="en-GB" dirty="0" err="1"/>
              <a:t>Yokoham</a:t>
            </a:r>
            <a:r>
              <a:rPr lang="en-GB" dirty="0"/>
              <a:t> &amp; </a:t>
            </a:r>
            <a:r>
              <a:rPr lang="en-GB" dirty="0" err="1"/>
              <a:t>Matusukura</a:t>
            </a:r>
            <a:r>
              <a:rPr lang="en-GB" dirty="0"/>
              <a:t> (2006)</a:t>
            </a:r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38834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CD5AD-7F30-4C6C-98FD-E71F2BCB19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54639"/>
            <a:ext cx="10515600" cy="943911"/>
          </a:xfrm>
        </p:spPr>
        <p:txBody>
          <a:bodyPr/>
          <a:lstStyle/>
          <a:p>
            <a:r>
              <a:rPr lang="en-GB" dirty="0"/>
              <a:t>Where do solutes come from?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FE1D8C26-8ED0-4750-908D-53FE3B540A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4293" y="683030"/>
            <a:ext cx="8463414" cy="5794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ooter Placeholder 6">
            <a:extLst>
              <a:ext uri="{FF2B5EF4-FFF2-40B4-BE49-F238E27FC236}">
                <a16:creationId xmlns:a16="http://schemas.microsoft.com/office/drawing/2014/main" id="{6DB92F12-648B-46EF-AE0F-F9E1BD888E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76350" y="6477801"/>
            <a:ext cx="9639300" cy="434173"/>
          </a:xfrm>
        </p:spPr>
        <p:txBody>
          <a:bodyPr/>
          <a:lstStyle/>
          <a:p>
            <a:r>
              <a:rPr lang="en-GB" i="1" dirty="0"/>
              <a:t>“Global silicate weathering and CO2 consumption rates deduced from the chemistry of large rivers” </a:t>
            </a:r>
            <a:r>
              <a:rPr lang="en-GB" dirty="0" err="1"/>
              <a:t>Gaillardet</a:t>
            </a:r>
            <a:r>
              <a:rPr lang="en-GB" dirty="0"/>
              <a:t> et al. 1999</a:t>
            </a:r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820066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475</TotalTime>
  <Words>1305</Words>
  <Application>Microsoft Office PowerPoint</Application>
  <PresentationFormat>Widescreen</PresentationFormat>
  <Paragraphs>164</Paragraphs>
  <Slides>31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8" baseType="lpstr">
      <vt:lpstr>Arial</vt:lpstr>
      <vt:lpstr>Calibri</vt:lpstr>
      <vt:lpstr>Calibri Light</vt:lpstr>
      <vt:lpstr>Cambria Math</vt:lpstr>
      <vt:lpstr>Helvetica</vt:lpstr>
      <vt:lpstr>HelveticaNeue</vt:lpstr>
      <vt:lpstr>Office Theme</vt:lpstr>
      <vt:lpstr>Rivers and Landscapes Pt2  Alex Lipp</vt:lpstr>
      <vt:lpstr>Morning - Basic terminology of rivers + drainage - Key 'morphometrics’  - Basics of fluvial landscape evolution - Accessing fluvial data - Practical: Extracting + manipulating drainage models  Afternoon: - What do rivers carry and what are their origins - What data do we measure from rivers - The problem of interpolating fluvial data - Practical: Tracking pollution sources through a drainage basin</vt:lpstr>
      <vt:lpstr>PowerPoint Presentation</vt:lpstr>
      <vt:lpstr>Hydrological data</vt:lpstr>
      <vt:lpstr>Frequently measured</vt:lpstr>
      <vt:lpstr>PowerPoint Presentation</vt:lpstr>
      <vt:lpstr>Physical sediment load of rivers dominates</vt:lpstr>
      <vt:lpstr>Chemical Weathering Reactions</vt:lpstr>
      <vt:lpstr>Where do solutes come from?</vt:lpstr>
      <vt:lpstr>Coffee maker model of weathering</vt:lpstr>
      <vt:lpstr>PowerPoint Presentation</vt:lpstr>
      <vt:lpstr>PowerPoint Presentation</vt:lpstr>
      <vt:lpstr>PowerPoint Presentation</vt:lpstr>
      <vt:lpstr>PowerPoint Presentation</vt:lpstr>
      <vt:lpstr>Concentration-Discharge analysis</vt:lpstr>
      <vt:lpstr>Sediment load</vt:lpstr>
      <vt:lpstr>Stokes Law</vt:lpstr>
      <vt:lpstr>PowerPoint Presentation</vt:lpstr>
      <vt:lpstr>PowerPoint Presentation</vt:lpstr>
      <vt:lpstr>Sediment geochemistry</vt:lpstr>
      <vt:lpstr>Cation-exchange</vt:lpstr>
      <vt:lpstr>PowerPoint Presentation</vt:lpstr>
      <vt:lpstr>PowerPoint Presentation</vt:lpstr>
      <vt:lpstr>Environmental DNA (eDNA)</vt:lpstr>
      <vt:lpstr>Fluvial eDNA</vt:lpstr>
      <vt:lpstr>The problem of fluvial point-data</vt:lpstr>
      <vt:lpstr>The problem of fluvial point-data</vt:lpstr>
      <vt:lpstr>Unmixing</vt:lpstr>
      <vt:lpstr>PowerPoint Presentation</vt:lpstr>
      <vt:lpstr>Practical</vt:lpstr>
      <vt:lpstr>Key Takeaways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Lipp, Alexander</dc:creator>
  <cp:lastModifiedBy>Lipp, Alexander</cp:lastModifiedBy>
  <cp:revision>6</cp:revision>
  <dcterms:created xsi:type="dcterms:W3CDTF">2021-11-26T13:07:19Z</dcterms:created>
  <dcterms:modified xsi:type="dcterms:W3CDTF">2021-11-28T13:03:21Z</dcterms:modified>
</cp:coreProperties>
</file>